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Anton" charset="1" panose="00000500000000000000"/>
      <p:regular r:id="rId27"/>
    </p:embeddedFont>
    <p:embeddedFont>
      <p:font typeface="Montserrat Semi-Bold" charset="1" panose="00000700000000000000"/>
      <p:regular r:id="rId28"/>
    </p:embeddedFont>
    <p:embeddedFont>
      <p:font typeface="Montserrat" charset="1" panose="00000500000000000000"/>
      <p:regular r:id="rId29"/>
    </p:embeddedFont>
    <p:embeddedFont>
      <p:font typeface="Helvetica World" charset="1" panose="020B0500040000020004"/>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grpSp>
        <p:nvGrpSpPr>
          <p:cNvPr name="Group 2" id="2"/>
          <p:cNvGrpSpPr/>
          <p:nvPr/>
        </p:nvGrpSpPr>
        <p:grpSpPr>
          <a:xfrm rot="0">
            <a:off x="0" y="5450535"/>
            <a:ext cx="8078991" cy="4066392"/>
            <a:chOff x="0" y="0"/>
            <a:chExt cx="1686502" cy="848866"/>
          </a:xfrm>
        </p:grpSpPr>
        <p:sp>
          <p:nvSpPr>
            <p:cNvPr name="Freeform 3" id="3"/>
            <p:cNvSpPr/>
            <p:nvPr/>
          </p:nvSpPr>
          <p:spPr>
            <a:xfrm flipH="false" flipV="false" rot="0">
              <a:off x="0" y="0"/>
              <a:ext cx="1686502" cy="848866"/>
            </a:xfrm>
            <a:custGeom>
              <a:avLst/>
              <a:gdLst/>
              <a:ahLst/>
              <a:cxnLst/>
              <a:rect r="r" b="b" t="t" l="l"/>
              <a:pathLst>
                <a:path h="848866" w="1686502">
                  <a:moveTo>
                    <a:pt x="0" y="0"/>
                  </a:moveTo>
                  <a:lnTo>
                    <a:pt x="1686502" y="0"/>
                  </a:lnTo>
                  <a:lnTo>
                    <a:pt x="1686502" y="848866"/>
                  </a:lnTo>
                  <a:lnTo>
                    <a:pt x="0" y="848866"/>
                  </a:lnTo>
                  <a:close/>
                </a:path>
              </a:pathLst>
            </a:custGeom>
            <a:blipFill>
              <a:blip r:embed="rId2"/>
              <a:stretch>
                <a:fillRect l="0" t="-5374" r="0" b="-18798"/>
              </a:stretch>
            </a:blipFill>
          </p:spPr>
        </p:sp>
      </p:grpSp>
      <p:sp>
        <p:nvSpPr>
          <p:cNvPr name="Freeform 4" id="4"/>
          <p:cNvSpPr/>
          <p:nvPr/>
        </p:nvSpPr>
        <p:spPr>
          <a:xfrm flipH="false" flipV="false" rot="0">
            <a:off x="8789725" y="7076518"/>
            <a:ext cx="708551" cy="814426"/>
          </a:xfrm>
          <a:custGeom>
            <a:avLst/>
            <a:gdLst/>
            <a:ahLst/>
            <a:cxnLst/>
            <a:rect r="r" b="b" t="t" l="l"/>
            <a:pathLst>
              <a:path h="814426" w="708551">
                <a:moveTo>
                  <a:pt x="0" y="0"/>
                </a:moveTo>
                <a:lnTo>
                  <a:pt x="708550" y="0"/>
                </a:lnTo>
                <a:lnTo>
                  <a:pt x="708550" y="814426"/>
                </a:lnTo>
                <a:lnTo>
                  <a:pt x="0" y="8144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755745" y="2027904"/>
            <a:ext cx="16776510" cy="1645920"/>
          </a:xfrm>
          <a:prstGeom prst="rect">
            <a:avLst/>
          </a:prstGeom>
        </p:spPr>
        <p:txBody>
          <a:bodyPr anchor="t" rtlCol="false" tIns="0" lIns="0" bIns="0" rIns="0">
            <a:spAutoFit/>
          </a:bodyPr>
          <a:lstStyle/>
          <a:p>
            <a:pPr algn="ctr">
              <a:lnSpc>
                <a:spcPts val="11520"/>
              </a:lnSpc>
            </a:pPr>
            <a:r>
              <a:rPr lang="en-US" sz="14400">
                <a:solidFill>
                  <a:srgbClr val="C71F1A"/>
                </a:solidFill>
                <a:latin typeface="Anton"/>
                <a:ea typeface="Anton"/>
                <a:cs typeface="Anton"/>
                <a:sym typeface="Anton"/>
              </a:rPr>
              <a:t>PHÂN CỤM HÌNH ẢNH</a:t>
            </a:r>
          </a:p>
        </p:txBody>
      </p:sp>
      <p:sp>
        <p:nvSpPr>
          <p:cNvPr name="TextBox 6" id="6"/>
          <p:cNvSpPr txBox="true"/>
          <p:nvPr/>
        </p:nvSpPr>
        <p:spPr>
          <a:xfrm rot="0">
            <a:off x="6126853" y="3930999"/>
            <a:ext cx="6034294" cy="573405"/>
          </a:xfrm>
          <a:prstGeom prst="rect">
            <a:avLst/>
          </a:prstGeom>
        </p:spPr>
        <p:txBody>
          <a:bodyPr anchor="t" rtlCol="false" tIns="0" lIns="0" bIns="0" rIns="0">
            <a:spAutoFit/>
          </a:bodyPr>
          <a:lstStyle/>
          <a:p>
            <a:pPr algn="l">
              <a:lnSpc>
                <a:spcPts val="4200"/>
              </a:lnSpc>
            </a:pPr>
            <a:r>
              <a:rPr lang="en-US" sz="4200">
                <a:solidFill>
                  <a:srgbClr val="111111"/>
                </a:solidFill>
                <a:latin typeface="Anton"/>
                <a:ea typeface="Anton"/>
                <a:cs typeface="Anton"/>
                <a:sym typeface="Anton"/>
              </a:rPr>
              <a:t>SỬ DỤNG KMEANS MAPREDUCE</a:t>
            </a:r>
          </a:p>
        </p:txBody>
      </p:sp>
      <p:sp>
        <p:nvSpPr>
          <p:cNvPr name="TextBox 7" id="7"/>
          <p:cNvSpPr txBox="true"/>
          <p:nvPr/>
        </p:nvSpPr>
        <p:spPr>
          <a:xfrm rot="0">
            <a:off x="10212650" y="6089105"/>
            <a:ext cx="6897551" cy="2750727"/>
          </a:xfrm>
          <a:prstGeom prst="rect">
            <a:avLst/>
          </a:prstGeom>
        </p:spPr>
        <p:txBody>
          <a:bodyPr anchor="t" rtlCol="false" tIns="0" lIns="0" bIns="0" rIns="0">
            <a:spAutoFit/>
          </a:bodyPr>
          <a:lstStyle/>
          <a:p>
            <a:pPr algn="l">
              <a:lnSpc>
                <a:spcPts val="5610"/>
              </a:lnSpc>
            </a:pPr>
            <a:r>
              <a:rPr lang="en-US" sz="4007" b="true">
                <a:solidFill>
                  <a:srgbClr val="111111"/>
                </a:solidFill>
                <a:latin typeface="Montserrat Semi-Bold"/>
                <a:ea typeface="Montserrat Semi-Bold"/>
                <a:cs typeface="Montserrat Semi-Bold"/>
                <a:sym typeface="Montserrat Semi-Bold"/>
              </a:rPr>
              <a:t>NHÓM VITAMIN TRI THỨC</a:t>
            </a:r>
          </a:p>
          <a:p>
            <a:pPr algn="l">
              <a:lnSpc>
                <a:spcPts val="4060"/>
              </a:lnSpc>
            </a:pPr>
            <a:r>
              <a:rPr lang="en-US" sz="2900">
                <a:solidFill>
                  <a:srgbClr val="111111"/>
                </a:solidFill>
                <a:latin typeface="Montserrat"/>
                <a:ea typeface="Montserrat"/>
                <a:cs typeface="Montserrat"/>
                <a:sym typeface="Montserrat"/>
              </a:rPr>
              <a:t>Nguyễn Viết Vũ</a:t>
            </a:r>
          </a:p>
          <a:p>
            <a:pPr algn="l">
              <a:lnSpc>
                <a:spcPts val="4060"/>
              </a:lnSpc>
            </a:pPr>
            <a:r>
              <a:rPr lang="en-US" sz="2900">
                <a:solidFill>
                  <a:srgbClr val="111111"/>
                </a:solidFill>
                <a:latin typeface="Montserrat"/>
                <a:ea typeface="Montserrat"/>
                <a:cs typeface="Montserrat"/>
                <a:sym typeface="Montserrat"/>
              </a:rPr>
              <a:t>Nguyễn Tông Quân</a:t>
            </a:r>
          </a:p>
          <a:p>
            <a:pPr algn="l">
              <a:lnSpc>
                <a:spcPts val="4060"/>
              </a:lnSpc>
            </a:pPr>
            <a:r>
              <a:rPr lang="en-US" sz="2900">
                <a:solidFill>
                  <a:srgbClr val="111111"/>
                </a:solidFill>
                <a:latin typeface="Montserrat"/>
                <a:ea typeface="Montserrat"/>
                <a:cs typeface="Montserrat"/>
                <a:sym typeface="Montserrat"/>
              </a:rPr>
              <a:t>Phạm Đăng Phong</a:t>
            </a:r>
          </a:p>
          <a:p>
            <a:pPr algn="l">
              <a:lnSpc>
                <a:spcPts val="4060"/>
              </a:lnSpc>
            </a:pPr>
            <a:r>
              <a:rPr lang="en-US" sz="2900">
                <a:solidFill>
                  <a:srgbClr val="111111"/>
                </a:solidFill>
                <a:latin typeface="Montserrat"/>
                <a:ea typeface="Montserrat"/>
                <a:cs typeface="Montserrat"/>
                <a:sym typeface="Montserrat"/>
              </a:rPr>
              <a:t>Nguyễn Xuân Trình</a:t>
            </a:r>
          </a:p>
        </p:txBody>
      </p:sp>
      <p:sp>
        <p:nvSpPr>
          <p:cNvPr name="TextBox 8" id="8"/>
          <p:cNvSpPr txBox="true"/>
          <p:nvPr/>
        </p:nvSpPr>
        <p:spPr>
          <a:xfrm rot="0">
            <a:off x="1028700" y="990600"/>
            <a:ext cx="708551" cy="306705"/>
          </a:xfrm>
          <a:prstGeom prst="rect">
            <a:avLst/>
          </a:prstGeom>
        </p:spPr>
        <p:txBody>
          <a:bodyPr anchor="t" rtlCol="false" tIns="0" lIns="0" bIns="0" rIns="0">
            <a:spAutoFit/>
          </a:bodyPr>
          <a:lstStyle/>
          <a:p>
            <a:pPr algn="just">
              <a:lnSpc>
                <a:spcPts val="2520"/>
              </a:lnSpc>
            </a:pPr>
            <a:r>
              <a:rPr lang="en-US" sz="1800">
                <a:solidFill>
                  <a:srgbClr val="111111"/>
                </a:solidFill>
                <a:latin typeface="Montserrat"/>
                <a:ea typeface="Montserrat"/>
                <a:cs typeface="Montserrat"/>
                <a:sym typeface="Montserrat"/>
              </a:rPr>
              <a:t>2024</a:t>
            </a:r>
          </a:p>
        </p:txBody>
      </p:sp>
      <p:sp>
        <p:nvSpPr>
          <p:cNvPr name="TextBox 9" id="9"/>
          <p:cNvSpPr txBox="true"/>
          <p:nvPr/>
        </p:nvSpPr>
        <p:spPr>
          <a:xfrm rot="0">
            <a:off x="15027980" y="6808548"/>
            <a:ext cx="1958727" cy="2031365"/>
          </a:xfrm>
          <a:prstGeom prst="rect">
            <a:avLst/>
          </a:prstGeom>
        </p:spPr>
        <p:txBody>
          <a:bodyPr anchor="t" rtlCol="false" tIns="0" lIns="0" bIns="0" rIns="0">
            <a:spAutoFit/>
          </a:bodyPr>
          <a:lstStyle/>
          <a:p>
            <a:pPr algn="ctr">
              <a:lnSpc>
                <a:spcPts val="4060"/>
              </a:lnSpc>
              <a:spcBef>
                <a:spcPct val="0"/>
              </a:spcBef>
            </a:pPr>
            <a:r>
              <a:rPr lang="en-US" sz="2900">
                <a:solidFill>
                  <a:srgbClr val="000000"/>
                </a:solidFill>
                <a:latin typeface="Montserrat"/>
                <a:ea typeface="Montserrat"/>
                <a:cs typeface="Montserrat"/>
                <a:sym typeface="Montserrat"/>
              </a:rPr>
              <a:t>- 22022632</a:t>
            </a:r>
          </a:p>
          <a:p>
            <a:pPr algn="ctr">
              <a:lnSpc>
                <a:spcPts val="4060"/>
              </a:lnSpc>
              <a:spcBef>
                <a:spcPct val="0"/>
              </a:spcBef>
            </a:pPr>
            <a:r>
              <a:rPr lang="en-US" sz="2900">
                <a:solidFill>
                  <a:srgbClr val="000000"/>
                </a:solidFill>
                <a:latin typeface="Montserrat"/>
                <a:ea typeface="Montserrat"/>
                <a:cs typeface="Montserrat"/>
                <a:sym typeface="Montserrat"/>
              </a:rPr>
              <a:t>- 22022632</a:t>
            </a:r>
          </a:p>
          <a:p>
            <a:pPr algn="ctr">
              <a:lnSpc>
                <a:spcPts val="4060"/>
              </a:lnSpc>
              <a:spcBef>
                <a:spcPct val="0"/>
              </a:spcBef>
            </a:pPr>
            <a:r>
              <a:rPr lang="en-US" sz="2900">
                <a:solidFill>
                  <a:srgbClr val="000000"/>
                </a:solidFill>
                <a:latin typeface="Montserrat"/>
                <a:ea typeface="Montserrat"/>
                <a:cs typeface="Montserrat"/>
                <a:sym typeface="Montserrat"/>
              </a:rPr>
              <a:t>- 22022632</a:t>
            </a:r>
          </a:p>
          <a:p>
            <a:pPr algn="l">
              <a:lnSpc>
                <a:spcPts val="4060"/>
              </a:lnSpc>
              <a:spcBef>
                <a:spcPct val="0"/>
              </a:spcBef>
            </a:pPr>
            <a:r>
              <a:rPr lang="en-US" sz="2900">
                <a:solidFill>
                  <a:srgbClr val="000000"/>
                </a:solidFill>
                <a:latin typeface="Montserrat"/>
                <a:ea typeface="Montserrat"/>
                <a:cs typeface="Montserrat"/>
                <a:sym typeface="Montserrat"/>
              </a:rPr>
              <a:t>- 22022632</a:t>
            </a:r>
          </a:p>
        </p:txBody>
      </p:sp>
      <p:sp>
        <p:nvSpPr>
          <p:cNvPr name="TextBox 10" id="10"/>
          <p:cNvSpPr txBox="true"/>
          <p:nvPr/>
        </p:nvSpPr>
        <p:spPr>
          <a:xfrm rot="0">
            <a:off x="16550749" y="990600"/>
            <a:ext cx="708551" cy="306705"/>
          </a:xfrm>
          <a:prstGeom prst="rect">
            <a:avLst/>
          </a:prstGeom>
        </p:spPr>
        <p:txBody>
          <a:bodyPr anchor="t" rtlCol="false" tIns="0" lIns="0" bIns="0" rIns="0">
            <a:spAutoFit/>
          </a:bodyPr>
          <a:lstStyle/>
          <a:p>
            <a:pPr algn="r">
              <a:lnSpc>
                <a:spcPts val="2520"/>
              </a:lnSpc>
            </a:pPr>
            <a:r>
              <a:rPr lang="en-US" sz="1800">
                <a:solidFill>
                  <a:srgbClr val="C71F1A"/>
                </a:solidFill>
                <a:latin typeface="Montserrat"/>
                <a:ea typeface="Montserrat"/>
                <a:cs typeface="Montserrat"/>
                <a:sym typeface="Montserrat"/>
              </a:rPr>
              <a:t>(01)</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EEEEEE"/>
        </a:solidFill>
      </p:bgPr>
    </p:bg>
    <p:spTree>
      <p:nvGrpSpPr>
        <p:cNvPr id="1" name=""/>
        <p:cNvGrpSpPr/>
        <p:nvPr/>
      </p:nvGrpSpPr>
      <p:grpSpPr>
        <a:xfrm>
          <a:off x="0" y="0"/>
          <a:ext cx="0" cy="0"/>
          <a:chOff x="0" y="0"/>
          <a:chExt cx="0" cy="0"/>
        </a:xfrm>
      </p:grpSpPr>
      <p:sp>
        <p:nvSpPr>
          <p:cNvPr name="TextBox 2" id="2"/>
          <p:cNvSpPr txBox="true"/>
          <p:nvPr/>
        </p:nvSpPr>
        <p:spPr>
          <a:xfrm rot="0">
            <a:off x="1028700" y="2590271"/>
            <a:ext cx="9886889" cy="1724025"/>
          </a:xfrm>
          <a:prstGeom prst="rect">
            <a:avLst/>
          </a:prstGeom>
        </p:spPr>
        <p:txBody>
          <a:bodyPr anchor="t" rtlCol="false" tIns="0" lIns="0" bIns="0" rIns="0">
            <a:spAutoFit/>
          </a:bodyPr>
          <a:lstStyle/>
          <a:p>
            <a:pPr algn="l">
              <a:lnSpc>
                <a:spcPts val="12000"/>
              </a:lnSpc>
            </a:pPr>
            <a:r>
              <a:rPr lang="en-US" sz="15000">
                <a:solidFill>
                  <a:srgbClr val="C71F1A"/>
                </a:solidFill>
                <a:latin typeface="Anton"/>
                <a:ea typeface="Anton"/>
                <a:cs typeface="Anton"/>
                <a:sym typeface="Anton"/>
              </a:rPr>
              <a:t>cải tiến</a:t>
            </a:r>
          </a:p>
        </p:txBody>
      </p:sp>
      <p:sp>
        <p:nvSpPr>
          <p:cNvPr name="TextBox 3" id="3"/>
          <p:cNvSpPr txBox="true"/>
          <p:nvPr/>
        </p:nvSpPr>
        <p:spPr>
          <a:xfrm rot="0">
            <a:off x="1028700" y="4642110"/>
            <a:ext cx="4177160" cy="573405"/>
          </a:xfrm>
          <a:prstGeom prst="rect">
            <a:avLst/>
          </a:prstGeom>
        </p:spPr>
        <p:txBody>
          <a:bodyPr anchor="t" rtlCol="false" tIns="0" lIns="0" bIns="0" rIns="0">
            <a:spAutoFit/>
          </a:bodyPr>
          <a:lstStyle/>
          <a:p>
            <a:pPr algn="l">
              <a:lnSpc>
                <a:spcPts val="4200"/>
              </a:lnSpc>
            </a:pPr>
            <a:r>
              <a:rPr lang="en-US" sz="4200">
                <a:solidFill>
                  <a:srgbClr val="111111"/>
                </a:solidFill>
                <a:latin typeface="Anton"/>
                <a:ea typeface="Anton"/>
                <a:cs typeface="Anton"/>
                <a:sym typeface="Anton"/>
              </a:rPr>
              <a:t>hàm khoảng cách</a:t>
            </a:r>
          </a:p>
        </p:txBody>
      </p:sp>
      <p:sp>
        <p:nvSpPr>
          <p:cNvPr name="TextBox 4" id="4"/>
          <p:cNvSpPr txBox="true"/>
          <p:nvPr/>
        </p:nvSpPr>
        <p:spPr>
          <a:xfrm rot="0">
            <a:off x="1028700" y="5720340"/>
            <a:ext cx="4608680" cy="573405"/>
          </a:xfrm>
          <a:prstGeom prst="rect">
            <a:avLst/>
          </a:prstGeom>
        </p:spPr>
        <p:txBody>
          <a:bodyPr anchor="t" rtlCol="false" tIns="0" lIns="0" bIns="0" rIns="0">
            <a:spAutoFit/>
          </a:bodyPr>
          <a:lstStyle/>
          <a:p>
            <a:pPr algn="l">
              <a:lnSpc>
                <a:spcPts val="4200"/>
              </a:lnSpc>
            </a:pPr>
            <a:r>
              <a:rPr lang="en-US" sz="4200">
                <a:solidFill>
                  <a:srgbClr val="111111"/>
                </a:solidFill>
                <a:latin typeface="Anton"/>
                <a:ea typeface="Anton"/>
                <a:cs typeface="Anton"/>
                <a:sym typeface="Anton"/>
              </a:rPr>
              <a:t>thuật toán Kmeans++</a:t>
            </a:r>
          </a:p>
        </p:txBody>
      </p:sp>
      <p:sp>
        <p:nvSpPr>
          <p:cNvPr name="TextBox 5" id="5"/>
          <p:cNvSpPr txBox="true"/>
          <p:nvPr/>
        </p:nvSpPr>
        <p:spPr>
          <a:xfrm rot="0">
            <a:off x="1028700" y="6798570"/>
            <a:ext cx="7889306" cy="573405"/>
          </a:xfrm>
          <a:prstGeom prst="rect">
            <a:avLst/>
          </a:prstGeom>
        </p:spPr>
        <p:txBody>
          <a:bodyPr anchor="t" rtlCol="false" tIns="0" lIns="0" bIns="0" rIns="0">
            <a:spAutoFit/>
          </a:bodyPr>
          <a:lstStyle/>
          <a:p>
            <a:pPr algn="l">
              <a:lnSpc>
                <a:spcPts val="4200"/>
              </a:lnSpc>
            </a:pPr>
            <a:r>
              <a:rPr lang="en-US" sz="4200">
                <a:solidFill>
                  <a:srgbClr val="111111"/>
                </a:solidFill>
                <a:latin typeface="Anton"/>
                <a:ea typeface="Anton"/>
                <a:cs typeface="Anton"/>
                <a:sym typeface="Anton"/>
              </a:rPr>
              <a:t>thử nghiệm với HOG và hệ màu CMYK</a:t>
            </a:r>
          </a:p>
        </p:txBody>
      </p:sp>
      <p:grpSp>
        <p:nvGrpSpPr>
          <p:cNvPr name="Group 6" id="6"/>
          <p:cNvGrpSpPr/>
          <p:nvPr/>
        </p:nvGrpSpPr>
        <p:grpSpPr>
          <a:xfrm rot="0">
            <a:off x="1028700" y="1028700"/>
            <a:ext cx="16230600" cy="268605"/>
            <a:chOff x="0" y="0"/>
            <a:chExt cx="21640800" cy="358140"/>
          </a:xfrm>
        </p:grpSpPr>
        <p:sp>
          <p:nvSpPr>
            <p:cNvPr name="TextBox 7" id="7"/>
            <p:cNvSpPr txBox="true"/>
            <p:nvPr/>
          </p:nvSpPr>
          <p:spPr>
            <a:xfrm rot="0">
              <a:off x="0" y="-38100"/>
              <a:ext cx="6144907" cy="396240"/>
            </a:xfrm>
            <a:prstGeom prst="rect">
              <a:avLst/>
            </a:prstGeom>
          </p:spPr>
          <p:txBody>
            <a:bodyPr anchor="t" rtlCol="false" tIns="0" lIns="0" bIns="0" rIns="0">
              <a:spAutoFit/>
            </a:bodyPr>
            <a:lstStyle/>
            <a:p>
              <a:pPr algn="just">
                <a:lnSpc>
                  <a:spcPts val="2520"/>
                </a:lnSpc>
              </a:pPr>
              <a:r>
                <a:rPr lang="en-US" sz="1800">
                  <a:solidFill>
                    <a:srgbClr val="111111"/>
                  </a:solidFill>
                  <a:latin typeface="Montserrat"/>
                  <a:ea typeface="Montserrat"/>
                  <a:cs typeface="Montserrat"/>
                  <a:sym typeface="Montserrat"/>
                </a:rPr>
                <a:t>VITAMIN TRI THỨC</a:t>
              </a:r>
            </a:p>
          </p:txBody>
        </p:sp>
        <p:sp>
          <p:nvSpPr>
            <p:cNvPr name="TextBox 8" id="8"/>
            <p:cNvSpPr txBox="true"/>
            <p:nvPr/>
          </p:nvSpPr>
          <p:spPr>
            <a:xfrm rot="0">
              <a:off x="11410510" y="-38100"/>
              <a:ext cx="944735" cy="396240"/>
            </a:xfrm>
            <a:prstGeom prst="rect">
              <a:avLst/>
            </a:prstGeom>
          </p:spPr>
          <p:txBody>
            <a:bodyPr anchor="t" rtlCol="false" tIns="0" lIns="0" bIns="0" rIns="0">
              <a:spAutoFit/>
            </a:bodyPr>
            <a:lstStyle/>
            <a:p>
              <a:pPr algn="just">
                <a:lnSpc>
                  <a:spcPts val="2520"/>
                </a:lnSpc>
              </a:pPr>
              <a:r>
                <a:rPr lang="en-US" sz="1800">
                  <a:solidFill>
                    <a:srgbClr val="111111"/>
                  </a:solidFill>
                  <a:latin typeface="Montserrat"/>
                  <a:ea typeface="Montserrat"/>
                  <a:cs typeface="Montserrat"/>
                  <a:sym typeface="Montserrat"/>
                </a:rPr>
                <a:t>2024</a:t>
              </a:r>
            </a:p>
          </p:txBody>
        </p:sp>
        <p:sp>
          <p:nvSpPr>
            <p:cNvPr name="TextBox 9" id="9"/>
            <p:cNvSpPr txBox="true"/>
            <p:nvPr/>
          </p:nvSpPr>
          <p:spPr>
            <a:xfrm rot="0">
              <a:off x="20696065" y="-38100"/>
              <a:ext cx="944735" cy="396240"/>
            </a:xfrm>
            <a:prstGeom prst="rect">
              <a:avLst/>
            </a:prstGeom>
          </p:spPr>
          <p:txBody>
            <a:bodyPr anchor="t" rtlCol="false" tIns="0" lIns="0" bIns="0" rIns="0">
              <a:spAutoFit/>
            </a:bodyPr>
            <a:lstStyle/>
            <a:p>
              <a:pPr algn="r">
                <a:lnSpc>
                  <a:spcPts val="2520"/>
                </a:lnSpc>
              </a:pPr>
              <a:r>
                <a:rPr lang="en-US" sz="1800">
                  <a:solidFill>
                    <a:srgbClr val="C71F1A"/>
                  </a:solidFill>
                  <a:latin typeface="Montserrat"/>
                  <a:ea typeface="Montserrat"/>
                  <a:cs typeface="Montserrat"/>
                  <a:sym typeface="Montserrat"/>
                </a:rPr>
                <a:t>(10)</a:t>
              </a:r>
            </a:p>
          </p:txBody>
        </p:sp>
      </p:grpSp>
    </p:spTree>
  </p:cSld>
  <p:clrMapOvr>
    <a:masterClrMapping/>
  </p:clrMapOvr>
</p:sld>
</file>

<file path=ppt/slides/slide11.xml><?xml version="1.0" encoding="utf-8"?>
<p:sld xmlns:p="http://schemas.openxmlformats.org/presentationml/2006/main" xmlns:a="http://schemas.openxmlformats.org/drawingml/2006/main">
  <p:cSld>
    <p:bg>
      <p:bgPr>
        <a:solidFill>
          <a:srgbClr val="EEEEEE"/>
        </a:solidFill>
      </p:bgPr>
    </p:bg>
    <p:spTree>
      <p:nvGrpSpPr>
        <p:cNvPr id="1" name=""/>
        <p:cNvGrpSpPr/>
        <p:nvPr/>
      </p:nvGrpSpPr>
      <p:grpSpPr>
        <a:xfrm>
          <a:off x="0" y="0"/>
          <a:ext cx="0" cy="0"/>
          <a:chOff x="0" y="0"/>
          <a:chExt cx="0" cy="0"/>
        </a:xfrm>
      </p:grpSpPr>
      <p:sp>
        <p:nvSpPr>
          <p:cNvPr name="TextBox 2" id="2"/>
          <p:cNvSpPr txBox="true"/>
          <p:nvPr/>
        </p:nvSpPr>
        <p:spPr>
          <a:xfrm rot="0">
            <a:off x="1028700" y="2590271"/>
            <a:ext cx="9886889" cy="1724025"/>
          </a:xfrm>
          <a:prstGeom prst="rect">
            <a:avLst/>
          </a:prstGeom>
        </p:spPr>
        <p:txBody>
          <a:bodyPr anchor="t" rtlCol="false" tIns="0" lIns="0" bIns="0" rIns="0">
            <a:spAutoFit/>
          </a:bodyPr>
          <a:lstStyle/>
          <a:p>
            <a:pPr algn="l">
              <a:lnSpc>
                <a:spcPts val="12000"/>
              </a:lnSpc>
            </a:pPr>
            <a:r>
              <a:rPr lang="en-US" sz="15000">
                <a:solidFill>
                  <a:srgbClr val="C71F1A"/>
                </a:solidFill>
                <a:latin typeface="Anton"/>
                <a:ea typeface="Anton"/>
                <a:cs typeface="Anton"/>
                <a:sym typeface="Anton"/>
              </a:rPr>
              <a:t>cải tiến</a:t>
            </a:r>
          </a:p>
        </p:txBody>
      </p:sp>
      <p:sp>
        <p:nvSpPr>
          <p:cNvPr name="TextBox 3" id="3"/>
          <p:cNvSpPr txBox="true"/>
          <p:nvPr/>
        </p:nvSpPr>
        <p:spPr>
          <a:xfrm rot="0">
            <a:off x="1028700" y="4642110"/>
            <a:ext cx="4177160" cy="573405"/>
          </a:xfrm>
          <a:prstGeom prst="rect">
            <a:avLst/>
          </a:prstGeom>
        </p:spPr>
        <p:txBody>
          <a:bodyPr anchor="t" rtlCol="false" tIns="0" lIns="0" bIns="0" rIns="0">
            <a:spAutoFit/>
          </a:bodyPr>
          <a:lstStyle/>
          <a:p>
            <a:pPr algn="l">
              <a:lnSpc>
                <a:spcPts val="4200"/>
              </a:lnSpc>
            </a:pPr>
            <a:r>
              <a:rPr lang="en-US" sz="4200">
                <a:solidFill>
                  <a:srgbClr val="111111"/>
                </a:solidFill>
                <a:latin typeface="Anton"/>
                <a:ea typeface="Anton"/>
                <a:cs typeface="Anton"/>
                <a:sym typeface="Anton"/>
              </a:rPr>
              <a:t>hàm khoảng cách</a:t>
            </a:r>
          </a:p>
        </p:txBody>
      </p:sp>
      <p:grpSp>
        <p:nvGrpSpPr>
          <p:cNvPr name="Group 4" id="4"/>
          <p:cNvGrpSpPr/>
          <p:nvPr/>
        </p:nvGrpSpPr>
        <p:grpSpPr>
          <a:xfrm rot="0">
            <a:off x="1028700" y="1028700"/>
            <a:ext cx="16230600" cy="268605"/>
            <a:chOff x="0" y="0"/>
            <a:chExt cx="21640800" cy="358140"/>
          </a:xfrm>
        </p:grpSpPr>
        <p:sp>
          <p:nvSpPr>
            <p:cNvPr name="TextBox 5" id="5"/>
            <p:cNvSpPr txBox="true"/>
            <p:nvPr/>
          </p:nvSpPr>
          <p:spPr>
            <a:xfrm rot="0">
              <a:off x="0" y="-38100"/>
              <a:ext cx="6144907" cy="396240"/>
            </a:xfrm>
            <a:prstGeom prst="rect">
              <a:avLst/>
            </a:prstGeom>
          </p:spPr>
          <p:txBody>
            <a:bodyPr anchor="t" rtlCol="false" tIns="0" lIns="0" bIns="0" rIns="0">
              <a:spAutoFit/>
            </a:bodyPr>
            <a:lstStyle/>
            <a:p>
              <a:pPr algn="just">
                <a:lnSpc>
                  <a:spcPts val="2520"/>
                </a:lnSpc>
              </a:pPr>
              <a:r>
                <a:rPr lang="en-US" sz="1800">
                  <a:solidFill>
                    <a:srgbClr val="111111"/>
                  </a:solidFill>
                  <a:latin typeface="Montserrat"/>
                  <a:ea typeface="Montserrat"/>
                  <a:cs typeface="Montserrat"/>
                  <a:sym typeface="Montserrat"/>
                </a:rPr>
                <a:t>VITAMIN TRI THỨC</a:t>
              </a:r>
            </a:p>
          </p:txBody>
        </p:sp>
        <p:sp>
          <p:nvSpPr>
            <p:cNvPr name="TextBox 6" id="6"/>
            <p:cNvSpPr txBox="true"/>
            <p:nvPr/>
          </p:nvSpPr>
          <p:spPr>
            <a:xfrm rot="0">
              <a:off x="11410510" y="-38100"/>
              <a:ext cx="944735" cy="396240"/>
            </a:xfrm>
            <a:prstGeom prst="rect">
              <a:avLst/>
            </a:prstGeom>
          </p:spPr>
          <p:txBody>
            <a:bodyPr anchor="t" rtlCol="false" tIns="0" lIns="0" bIns="0" rIns="0">
              <a:spAutoFit/>
            </a:bodyPr>
            <a:lstStyle/>
            <a:p>
              <a:pPr algn="just">
                <a:lnSpc>
                  <a:spcPts val="2520"/>
                </a:lnSpc>
              </a:pPr>
              <a:r>
                <a:rPr lang="en-US" sz="1800">
                  <a:solidFill>
                    <a:srgbClr val="111111"/>
                  </a:solidFill>
                  <a:latin typeface="Montserrat"/>
                  <a:ea typeface="Montserrat"/>
                  <a:cs typeface="Montserrat"/>
                  <a:sym typeface="Montserrat"/>
                </a:rPr>
                <a:t>2024</a:t>
              </a:r>
            </a:p>
          </p:txBody>
        </p:sp>
        <p:sp>
          <p:nvSpPr>
            <p:cNvPr name="TextBox 7" id="7"/>
            <p:cNvSpPr txBox="true"/>
            <p:nvPr/>
          </p:nvSpPr>
          <p:spPr>
            <a:xfrm rot="0">
              <a:off x="20696065" y="-38100"/>
              <a:ext cx="944735" cy="396240"/>
            </a:xfrm>
            <a:prstGeom prst="rect">
              <a:avLst/>
            </a:prstGeom>
          </p:spPr>
          <p:txBody>
            <a:bodyPr anchor="t" rtlCol="false" tIns="0" lIns="0" bIns="0" rIns="0">
              <a:spAutoFit/>
            </a:bodyPr>
            <a:lstStyle/>
            <a:p>
              <a:pPr algn="r">
                <a:lnSpc>
                  <a:spcPts val="2520"/>
                </a:lnSpc>
              </a:pPr>
              <a:r>
                <a:rPr lang="en-US" sz="1800">
                  <a:solidFill>
                    <a:srgbClr val="C71F1A"/>
                  </a:solidFill>
                  <a:latin typeface="Montserrat"/>
                  <a:ea typeface="Montserrat"/>
                  <a:cs typeface="Montserrat"/>
                  <a:sym typeface="Montserrat"/>
                </a:rPr>
                <a:t>(11)</a:t>
              </a:r>
            </a:p>
          </p:txBody>
        </p:sp>
      </p:grpSp>
      <p:sp>
        <p:nvSpPr>
          <p:cNvPr name="TextBox 8" id="8"/>
          <p:cNvSpPr txBox="true"/>
          <p:nvPr/>
        </p:nvSpPr>
        <p:spPr>
          <a:xfrm rot="0">
            <a:off x="1028700" y="5585610"/>
            <a:ext cx="8927455" cy="1234440"/>
          </a:xfrm>
          <a:prstGeom prst="rect">
            <a:avLst/>
          </a:prstGeom>
        </p:spPr>
        <p:txBody>
          <a:bodyPr anchor="t" rtlCol="false" tIns="0" lIns="0" bIns="0" rIns="0">
            <a:spAutoFit/>
          </a:bodyPr>
          <a:lstStyle/>
          <a:p>
            <a:pPr algn="l">
              <a:lnSpc>
                <a:spcPts val="3359"/>
              </a:lnSpc>
              <a:spcBef>
                <a:spcPct val="0"/>
              </a:spcBef>
            </a:pPr>
            <a:r>
              <a:rPr lang="en-US" sz="2399">
                <a:solidFill>
                  <a:srgbClr val="000000"/>
                </a:solidFill>
                <a:latin typeface="Montserrat"/>
                <a:ea typeface="Montserrat"/>
                <a:cs typeface="Montserrat"/>
                <a:sym typeface="Montserrat"/>
              </a:rPr>
              <a:t>Ban đầu: Khoảng cách Euclidean</a:t>
            </a:r>
          </a:p>
          <a:p>
            <a:pPr algn="l" marL="518157" indent="-259078" lvl="1">
              <a:lnSpc>
                <a:spcPts val="3359"/>
              </a:lnSpc>
              <a:spcBef>
                <a:spcPct val="0"/>
              </a:spcBef>
              <a:buFont typeface="Arial"/>
              <a:buChar char="•"/>
            </a:pPr>
            <a:r>
              <a:rPr lang="en-US" sz="2399">
                <a:solidFill>
                  <a:srgbClr val="000000"/>
                </a:solidFill>
                <a:latin typeface="Montserrat"/>
                <a:ea typeface="Montserrat"/>
                <a:cs typeface="Montserrat"/>
                <a:sym typeface="Montserrat"/>
              </a:rPr>
              <a:t>Thời gian tính toán kéo dài</a:t>
            </a:r>
          </a:p>
          <a:p>
            <a:pPr algn="l" marL="518157" indent="-259078" lvl="1">
              <a:lnSpc>
                <a:spcPts val="3359"/>
              </a:lnSpc>
              <a:spcBef>
                <a:spcPct val="0"/>
              </a:spcBef>
              <a:buFont typeface="Arial"/>
              <a:buChar char="•"/>
            </a:pPr>
            <a:r>
              <a:rPr lang="en-US" sz="2399">
                <a:solidFill>
                  <a:srgbClr val="000000"/>
                </a:solidFill>
                <a:latin typeface="Montserrat"/>
                <a:ea typeface="Montserrat"/>
                <a:cs typeface="Montserrat"/>
                <a:sym typeface="Montserrat"/>
              </a:rPr>
              <a:t>Phân nhóm không tối ưu nếu cụm màu tương tự nhau</a:t>
            </a:r>
          </a:p>
        </p:txBody>
      </p:sp>
      <p:sp>
        <p:nvSpPr>
          <p:cNvPr name="TextBox 9" id="9"/>
          <p:cNvSpPr txBox="true"/>
          <p:nvPr/>
        </p:nvSpPr>
        <p:spPr>
          <a:xfrm rot="0">
            <a:off x="1028700" y="7191526"/>
            <a:ext cx="8927455" cy="2072640"/>
          </a:xfrm>
          <a:prstGeom prst="rect">
            <a:avLst/>
          </a:prstGeom>
        </p:spPr>
        <p:txBody>
          <a:bodyPr anchor="t" rtlCol="false" tIns="0" lIns="0" bIns="0" rIns="0">
            <a:spAutoFit/>
          </a:bodyPr>
          <a:lstStyle/>
          <a:p>
            <a:pPr algn="l">
              <a:lnSpc>
                <a:spcPts val="3359"/>
              </a:lnSpc>
              <a:spcBef>
                <a:spcPct val="0"/>
              </a:spcBef>
            </a:pPr>
            <a:r>
              <a:rPr lang="en-US" sz="2399">
                <a:solidFill>
                  <a:srgbClr val="000000"/>
                </a:solidFill>
                <a:latin typeface="Montserrat"/>
                <a:ea typeface="Montserrat"/>
                <a:cs typeface="Montserrat"/>
                <a:sym typeface="Montserrat"/>
              </a:rPr>
              <a:t>Cải tiến</a:t>
            </a:r>
            <a:r>
              <a:rPr lang="en-US" sz="2399">
                <a:solidFill>
                  <a:srgbClr val="000000"/>
                </a:solidFill>
                <a:latin typeface="Montserrat"/>
                <a:ea typeface="Montserrat"/>
                <a:cs typeface="Montserrat"/>
                <a:sym typeface="Montserrat"/>
              </a:rPr>
              <a:t>: Khoảng cách Cosine</a:t>
            </a:r>
          </a:p>
          <a:p>
            <a:pPr algn="l" marL="518157" indent="-259078" lvl="1">
              <a:lnSpc>
                <a:spcPts val="3359"/>
              </a:lnSpc>
              <a:spcBef>
                <a:spcPct val="0"/>
              </a:spcBef>
              <a:buFont typeface="Arial"/>
              <a:buChar char="•"/>
            </a:pPr>
            <a:r>
              <a:rPr lang="en-US" sz="2399">
                <a:solidFill>
                  <a:srgbClr val="000000"/>
                </a:solidFill>
                <a:latin typeface="Montserrat"/>
                <a:ea typeface="Montserrat"/>
                <a:cs typeface="Montserrat"/>
                <a:sym typeface="Montserrat"/>
              </a:rPr>
              <a:t>Giảm nhiễu nếu dữ liệu có độ chênh lệch lớn về không gian</a:t>
            </a:r>
          </a:p>
          <a:p>
            <a:pPr algn="l" marL="518157" indent="-259078" lvl="1">
              <a:lnSpc>
                <a:spcPts val="3359"/>
              </a:lnSpc>
              <a:spcBef>
                <a:spcPct val="0"/>
              </a:spcBef>
              <a:buFont typeface="Arial"/>
              <a:buChar char="•"/>
            </a:pPr>
            <a:r>
              <a:rPr lang="en-US" sz="2399">
                <a:solidFill>
                  <a:srgbClr val="000000"/>
                </a:solidFill>
                <a:latin typeface="Montserrat"/>
                <a:ea typeface="Montserrat"/>
                <a:cs typeface="Montserrat"/>
                <a:sym typeface="Montserrat"/>
              </a:rPr>
              <a:t>Cụm màu có thể được phân biệt rõ ràng hơn nếu các ảnh có nhiều màu gần nhau</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EEEEEE"/>
        </a:solidFill>
      </p:bgPr>
    </p:bg>
    <p:spTree>
      <p:nvGrpSpPr>
        <p:cNvPr id="1" name=""/>
        <p:cNvGrpSpPr/>
        <p:nvPr/>
      </p:nvGrpSpPr>
      <p:grpSpPr>
        <a:xfrm>
          <a:off x="0" y="0"/>
          <a:ext cx="0" cy="0"/>
          <a:chOff x="0" y="0"/>
          <a:chExt cx="0" cy="0"/>
        </a:xfrm>
      </p:grpSpPr>
      <p:sp>
        <p:nvSpPr>
          <p:cNvPr name="TextBox 2" id="2"/>
          <p:cNvSpPr txBox="true"/>
          <p:nvPr/>
        </p:nvSpPr>
        <p:spPr>
          <a:xfrm rot="0">
            <a:off x="1028700" y="2590271"/>
            <a:ext cx="9886889" cy="1724025"/>
          </a:xfrm>
          <a:prstGeom prst="rect">
            <a:avLst/>
          </a:prstGeom>
        </p:spPr>
        <p:txBody>
          <a:bodyPr anchor="t" rtlCol="false" tIns="0" lIns="0" bIns="0" rIns="0">
            <a:spAutoFit/>
          </a:bodyPr>
          <a:lstStyle/>
          <a:p>
            <a:pPr algn="l">
              <a:lnSpc>
                <a:spcPts val="12000"/>
              </a:lnSpc>
            </a:pPr>
            <a:r>
              <a:rPr lang="en-US" sz="15000">
                <a:solidFill>
                  <a:srgbClr val="C71F1A"/>
                </a:solidFill>
                <a:latin typeface="Anton"/>
                <a:ea typeface="Anton"/>
                <a:cs typeface="Anton"/>
                <a:sym typeface="Anton"/>
              </a:rPr>
              <a:t>cải tiến</a:t>
            </a:r>
          </a:p>
        </p:txBody>
      </p:sp>
      <p:sp>
        <p:nvSpPr>
          <p:cNvPr name="TextBox 3" id="3"/>
          <p:cNvSpPr txBox="true"/>
          <p:nvPr/>
        </p:nvSpPr>
        <p:spPr>
          <a:xfrm rot="0">
            <a:off x="1028700" y="4640730"/>
            <a:ext cx="4608680" cy="573405"/>
          </a:xfrm>
          <a:prstGeom prst="rect">
            <a:avLst/>
          </a:prstGeom>
        </p:spPr>
        <p:txBody>
          <a:bodyPr anchor="t" rtlCol="false" tIns="0" lIns="0" bIns="0" rIns="0">
            <a:spAutoFit/>
          </a:bodyPr>
          <a:lstStyle/>
          <a:p>
            <a:pPr algn="l">
              <a:lnSpc>
                <a:spcPts val="4200"/>
              </a:lnSpc>
            </a:pPr>
            <a:r>
              <a:rPr lang="en-US" sz="4200">
                <a:solidFill>
                  <a:srgbClr val="111111"/>
                </a:solidFill>
                <a:latin typeface="Anton"/>
                <a:ea typeface="Anton"/>
                <a:cs typeface="Anton"/>
                <a:sym typeface="Anton"/>
              </a:rPr>
              <a:t>thuật toán Kmeans++</a:t>
            </a:r>
          </a:p>
        </p:txBody>
      </p:sp>
      <p:grpSp>
        <p:nvGrpSpPr>
          <p:cNvPr name="Group 4" id="4"/>
          <p:cNvGrpSpPr/>
          <p:nvPr/>
        </p:nvGrpSpPr>
        <p:grpSpPr>
          <a:xfrm rot="0">
            <a:off x="1028700" y="1028700"/>
            <a:ext cx="16230600" cy="268605"/>
            <a:chOff x="0" y="0"/>
            <a:chExt cx="21640800" cy="358140"/>
          </a:xfrm>
        </p:grpSpPr>
        <p:sp>
          <p:nvSpPr>
            <p:cNvPr name="TextBox 5" id="5"/>
            <p:cNvSpPr txBox="true"/>
            <p:nvPr/>
          </p:nvSpPr>
          <p:spPr>
            <a:xfrm rot="0">
              <a:off x="0" y="-38100"/>
              <a:ext cx="6144907" cy="396240"/>
            </a:xfrm>
            <a:prstGeom prst="rect">
              <a:avLst/>
            </a:prstGeom>
          </p:spPr>
          <p:txBody>
            <a:bodyPr anchor="t" rtlCol="false" tIns="0" lIns="0" bIns="0" rIns="0">
              <a:spAutoFit/>
            </a:bodyPr>
            <a:lstStyle/>
            <a:p>
              <a:pPr algn="just">
                <a:lnSpc>
                  <a:spcPts val="2520"/>
                </a:lnSpc>
              </a:pPr>
              <a:r>
                <a:rPr lang="en-US" sz="1800">
                  <a:solidFill>
                    <a:srgbClr val="111111"/>
                  </a:solidFill>
                  <a:latin typeface="Montserrat"/>
                  <a:ea typeface="Montserrat"/>
                  <a:cs typeface="Montserrat"/>
                  <a:sym typeface="Montserrat"/>
                </a:rPr>
                <a:t>VITAMIN TRI THỨC</a:t>
              </a:r>
            </a:p>
          </p:txBody>
        </p:sp>
        <p:sp>
          <p:nvSpPr>
            <p:cNvPr name="TextBox 6" id="6"/>
            <p:cNvSpPr txBox="true"/>
            <p:nvPr/>
          </p:nvSpPr>
          <p:spPr>
            <a:xfrm rot="0">
              <a:off x="11410510" y="-38100"/>
              <a:ext cx="944735" cy="396240"/>
            </a:xfrm>
            <a:prstGeom prst="rect">
              <a:avLst/>
            </a:prstGeom>
          </p:spPr>
          <p:txBody>
            <a:bodyPr anchor="t" rtlCol="false" tIns="0" lIns="0" bIns="0" rIns="0">
              <a:spAutoFit/>
            </a:bodyPr>
            <a:lstStyle/>
            <a:p>
              <a:pPr algn="just">
                <a:lnSpc>
                  <a:spcPts val="2520"/>
                </a:lnSpc>
              </a:pPr>
              <a:r>
                <a:rPr lang="en-US" sz="1800">
                  <a:solidFill>
                    <a:srgbClr val="111111"/>
                  </a:solidFill>
                  <a:latin typeface="Montserrat"/>
                  <a:ea typeface="Montserrat"/>
                  <a:cs typeface="Montserrat"/>
                  <a:sym typeface="Montserrat"/>
                </a:rPr>
                <a:t>2024</a:t>
              </a:r>
            </a:p>
          </p:txBody>
        </p:sp>
        <p:sp>
          <p:nvSpPr>
            <p:cNvPr name="TextBox 7" id="7"/>
            <p:cNvSpPr txBox="true"/>
            <p:nvPr/>
          </p:nvSpPr>
          <p:spPr>
            <a:xfrm rot="0">
              <a:off x="20696065" y="-38100"/>
              <a:ext cx="944735" cy="396240"/>
            </a:xfrm>
            <a:prstGeom prst="rect">
              <a:avLst/>
            </a:prstGeom>
          </p:spPr>
          <p:txBody>
            <a:bodyPr anchor="t" rtlCol="false" tIns="0" lIns="0" bIns="0" rIns="0">
              <a:spAutoFit/>
            </a:bodyPr>
            <a:lstStyle/>
            <a:p>
              <a:pPr algn="r">
                <a:lnSpc>
                  <a:spcPts val="2520"/>
                </a:lnSpc>
              </a:pPr>
              <a:r>
                <a:rPr lang="en-US" sz="1800">
                  <a:solidFill>
                    <a:srgbClr val="C71F1A"/>
                  </a:solidFill>
                  <a:latin typeface="Montserrat"/>
                  <a:ea typeface="Montserrat"/>
                  <a:cs typeface="Montserrat"/>
                  <a:sym typeface="Montserrat"/>
                </a:rPr>
                <a:t>(12)</a:t>
              </a:r>
            </a:p>
          </p:txBody>
        </p:sp>
      </p:grpSp>
      <p:sp>
        <p:nvSpPr>
          <p:cNvPr name="TextBox 8" id="8"/>
          <p:cNvSpPr txBox="true"/>
          <p:nvPr/>
        </p:nvSpPr>
        <p:spPr>
          <a:xfrm rot="0">
            <a:off x="1028700" y="5585610"/>
            <a:ext cx="6986439" cy="1234440"/>
          </a:xfrm>
          <a:prstGeom prst="rect">
            <a:avLst/>
          </a:prstGeom>
        </p:spPr>
        <p:txBody>
          <a:bodyPr anchor="t" rtlCol="false" tIns="0" lIns="0" bIns="0" rIns="0">
            <a:spAutoFit/>
          </a:bodyPr>
          <a:lstStyle/>
          <a:p>
            <a:pPr algn="l">
              <a:lnSpc>
                <a:spcPts val="3359"/>
              </a:lnSpc>
              <a:spcBef>
                <a:spcPct val="0"/>
              </a:spcBef>
            </a:pPr>
            <a:r>
              <a:rPr lang="en-US" sz="2399">
                <a:solidFill>
                  <a:srgbClr val="000000"/>
                </a:solidFill>
                <a:latin typeface="Montserrat"/>
                <a:ea typeface="Montserrat"/>
                <a:cs typeface="Montserrat"/>
                <a:sym typeface="Montserrat"/>
              </a:rPr>
              <a:t>Ban đầu:  Tâm cụm được khởi tạo ngẫu nhiên</a:t>
            </a:r>
          </a:p>
          <a:p>
            <a:pPr algn="l" marL="518157" indent="-259078" lvl="1">
              <a:lnSpc>
                <a:spcPts val="3359"/>
              </a:lnSpc>
              <a:spcBef>
                <a:spcPct val="0"/>
              </a:spcBef>
              <a:buFont typeface="Arial"/>
              <a:buChar char="•"/>
            </a:pPr>
            <a:r>
              <a:rPr lang="en-US" sz="2399">
                <a:solidFill>
                  <a:srgbClr val="000000"/>
                </a:solidFill>
                <a:latin typeface="Montserrat"/>
                <a:ea typeface="Montserrat"/>
                <a:cs typeface="Montserrat"/>
                <a:sym typeface="Montserrat"/>
              </a:rPr>
              <a:t>Dẫn đến hội tụ chậm hoặc kém hiệu quả</a:t>
            </a:r>
          </a:p>
          <a:p>
            <a:pPr algn="l" marL="518157" indent="-259078" lvl="1">
              <a:lnSpc>
                <a:spcPts val="3359"/>
              </a:lnSpc>
              <a:spcBef>
                <a:spcPct val="0"/>
              </a:spcBef>
              <a:buFont typeface="Arial"/>
              <a:buChar char="•"/>
            </a:pPr>
            <a:r>
              <a:rPr lang="en-US" sz="2399">
                <a:solidFill>
                  <a:srgbClr val="000000"/>
                </a:solidFill>
                <a:latin typeface="Montserrat"/>
                <a:ea typeface="Montserrat"/>
                <a:cs typeface="Montserrat"/>
                <a:sym typeface="Montserrat"/>
              </a:rPr>
              <a:t>Mất một số tâm sau khi hội tụ</a:t>
            </a:r>
          </a:p>
        </p:txBody>
      </p:sp>
      <p:sp>
        <p:nvSpPr>
          <p:cNvPr name="TextBox 9" id="9"/>
          <p:cNvSpPr txBox="true"/>
          <p:nvPr/>
        </p:nvSpPr>
        <p:spPr>
          <a:xfrm rot="0">
            <a:off x="1028700" y="7191526"/>
            <a:ext cx="8790831" cy="1234440"/>
          </a:xfrm>
          <a:prstGeom prst="rect">
            <a:avLst/>
          </a:prstGeom>
        </p:spPr>
        <p:txBody>
          <a:bodyPr anchor="t" rtlCol="false" tIns="0" lIns="0" bIns="0" rIns="0">
            <a:spAutoFit/>
          </a:bodyPr>
          <a:lstStyle/>
          <a:p>
            <a:pPr algn="l">
              <a:lnSpc>
                <a:spcPts val="3359"/>
              </a:lnSpc>
              <a:spcBef>
                <a:spcPct val="0"/>
              </a:spcBef>
            </a:pPr>
            <a:r>
              <a:rPr lang="en-US" sz="2399">
                <a:solidFill>
                  <a:srgbClr val="000000"/>
                </a:solidFill>
                <a:latin typeface="Montserrat"/>
                <a:ea typeface="Montserrat"/>
                <a:cs typeface="Montserrat"/>
                <a:sym typeface="Montserrat"/>
              </a:rPr>
              <a:t>Cải tiến: Thuật toán Kmeans++</a:t>
            </a:r>
          </a:p>
          <a:p>
            <a:pPr algn="l" marL="518157" indent="-259078" lvl="1">
              <a:lnSpc>
                <a:spcPts val="3359"/>
              </a:lnSpc>
              <a:spcBef>
                <a:spcPct val="0"/>
              </a:spcBef>
              <a:buFont typeface="Arial"/>
              <a:buChar char="•"/>
            </a:pPr>
            <a:r>
              <a:rPr lang="en-US" sz="2399">
                <a:solidFill>
                  <a:srgbClr val="000000"/>
                </a:solidFill>
                <a:latin typeface="Montserrat"/>
                <a:ea typeface="Montserrat"/>
                <a:cs typeface="Montserrat"/>
                <a:sym typeface="Montserrat"/>
              </a:rPr>
              <a:t>Trích xuất được các tâm phản ảnh màu chính của ảnh</a:t>
            </a:r>
          </a:p>
          <a:p>
            <a:pPr algn="l" marL="518157" indent="-259078" lvl="1">
              <a:lnSpc>
                <a:spcPts val="3359"/>
              </a:lnSpc>
              <a:spcBef>
                <a:spcPct val="0"/>
              </a:spcBef>
              <a:buFont typeface="Arial"/>
              <a:buChar char="•"/>
            </a:pPr>
            <a:r>
              <a:rPr lang="en-US" sz="2399">
                <a:solidFill>
                  <a:srgbClr val="000000"/>
                </a:solidFill>
                <a:latin typeface="Montserrat"/>
                <a:ea typeface="Montserrat"/>
                <a:cs typeface="Montserrat"/>
                <a:sym typeface="Montserrat"/>
              </a:rPr>
              <a:t>Số vòng lặp để hội tụ giảm dẫn đến hội tụ nhanh hơn</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EEEEEE"/>
        </a:solidFill>
      </p:bgPr>
    </p:bg>
    <p:spTree>
      <p:nvGrpSpPr>
        <p:cNvPr id="1" name=""/>
        <p:cNvGrpSpPr/>
        <p:nvPr/>
      </p:nvGrpSpPr>
      <p:grpSpPr>
        <a:xfrm>
          <a:off x="0" y="0"/>
          <a:ext cx="0" cy="0"/>
          <a:chOff x="0" y="0"/>
          <a:chExt cx="0" cy="0"/>
        </a:xfrm>
      </p:grpSpPr>
      <p:sp>
        <p:nvSpPr>
          <p:cNvPr name="TextBox 2" id="2"/>
          <p:cNvSpPr txBox="true"/>
          <p:nvPr/>
        </p:nvSpPr>
        <p:spPr>
          <a:xfrm rot="0">
            <a:off x="1028700" y="2590271"/>
            <a:ext cx="9886889" cy="1724025"/>
          </a:xfrm>
          <a:prstGeom prst="rect">
            <a:avLst/>
          </a:prstGeom>
        </p:spPr>
        <p:txBody>
          <a:bodyPr anchor="t" rtlCol="false" tIns="0" lIns="0" bIns="0" rIns="0">
            <a:spAutoFit/>
          </a:bodyPr>
          <a:lstStyle/>
          <a:p>
            <a:pPr algn="l">
              <a:lnSpc>
                <a:spcPts val="12000"/>
              </a:lnSpc>
            </a:pPr>
            <a:r>
              <a:rPr lang="en-US" sz="15000">
                <a:solidFill>
                  <a:srgbClr val="C71F1A"/>
                </a:solidFill>
                <a:latin typeface="Anton"/>
                <a:ea typeface="Anton"/>
                <a:cs typeface="Anton"/>
                <a:sym typeface="Anton"/>
              </a:rPr>
              <a:t>cải tiến</a:t>
            </a:r>
          </a:p>
        </p:txBody>
      </p:sp>
      <p:sp>
        <p:nvSpPr>
          <p:cNvPr name="TextBox 3" id="3"/>
          <p:cNvSpPr txBox="true"/>
          <p:nvPr/>
        </p:nvSpPr>
        <p:spPr>
          <a:xfrm rot="0">
            <a:off x="1028700" y="4640730"/>
            <a:ext cx="4608680" cy="573405"/>
          </a:xfrm>
          <a:prstGeom prst="rect">
            <a:avLst/>
          </a:prstGeom>
        </p:spPr>
        <p:txBody>
          <a:bodyPr anchor="t" rtlCol="false" tIns="0" lIns="0" bIns="0" rIns="0">
            <a:spAutoFit/>
          </a:bodyPr>
          <a:lstStyle/>
          <a:p>
            <a:pPr algn="l">
              <a:lnSpc>
                <a:spcPts val="4200"/>
              </a:lnSpc>
            </a:pPr>
            <a:r>
              <a:rPr lang="en-US" sz="4200">
                <a:solidFill>
                  <a:srgbClr val="111111"/>
                </a:solidFill>
                <a:latin typeface="Anton"/>
                <a:ea typeface="Anton"/>
                <a:cs typeface="Anton"/>
                <a:sym typeface="Anton"/>
              </a:rPr>
              <a:t>thuật toán Kmeans++</a:t>
            </a:r>
          </a:p>
        </p:txBody>
      </p:sp>
      <p:grpSp>
        <p:nvGrpSpPr>
          <p:cNvPr name="Group 4" id="4"/>
          <p:cNvGrpSpPr/>
          <p:nvPr/>
        </p:nvGrpSpPr>
        <p:grpSpPr>
          <a:xfrm rot="0">
            <a:off x="1028700" y="1028700"/>
            <a:ext cx="16230600" cy="268605"/>
            <a:chOff x="0" y="0"/>
            <a:chExt cx="21640800" cy="358140"/>
          </a:xfrm>
        </p:grpSpPr>
        <p:sp>
          <p:nvSpPr>
            <p:cNvPr name="TextBox 5" id="5"/>
            <p:cNvSpPr txBox="true"/>
            <p:nvPr/>
          </p:nvSpPr>
          <p:spPr>
            <a:xfrm rot="0">
              <a:off x="0" y="-38100"/>
              <a:ext cx="6144907" cy="396240"/>
            </a:xfrm>
            <a:prstGeom prst="rect">
              <a:avLst/>
            </a:prstGeom>
          </p:spPr>
          <p:txBody>
            <a:bodyPr anchor="t" rtlCol="false" tIns="0" lIns="0" bIns="0" rIns="0">
              <a:spAutoFit/>
            </a:bodyPr>
            <a:lstStyle/>
            <a:p>
              <a:pPr algn="just">
                <a:lnSpc>
                  <a:spcPts val="2520"/>
                </a:lnSpc>
              </a:pPr>
              <a:r>
                <a:rPr lang="en-US" sz="1800">
                  <a:solidFill>
                    <a:srgbClr val="111111"/>
                  </a:solidFill>
                  <a:latin typeface="Montserrat"/>
                  <a:ea typeface="Montserrat"/>
                  <a:cs typeface="Montserrat"/>
                  <a:sym typeface="Montserrat"/>
                </a:rPr>
                <a:t>VITAMIN TRI THỨC</a:t>
              </a:r>
            </a:p>
          </p:txBody>
        </p:sp>
        <p:sp>
          <p:nvSpPr>
            <p:cNvPr name="TextBox 6" id="6"/>
            <p:cNvSpPr txBox="true"/>
            <p:nvPr/>
          </p:nvSpPr>
          <p:spPr>
            <a:xfrm rot="0">
              <a:off x="11410510" y="-38100"/>
              <a:ext cx="944735" cy="396240"/>
            </a:xfrm>
            <a:prstGeom prst="rect">
              <a:avLst/>
            </a:prstGeom>
          </p:spPr>
          <p:txBody>
            <a:bodyPr anchor="t" rtlCol="false" tIns="0" lIns="0" bIns="0" rIns="0">
              <a:spAutoFit/>
            </a:bodyPr>
            <a:lstStyle/>
            <a:p>
              <a:pPr algn="just">
                <a:lnSpc>
                  <a:spcPts val="2520"/>
                </a:lnSpc>
              </a:pPr>
              <a:r>
                <a:rPr lang="en-US" sz="1800">
                  <a:solidFill>
                    <a:srgbClr val="111111"/>
                  </a:solidFill>
                  <a:latin typeface="Montserrat"/>
                  <a:ea typeface="Montserrat"/>
                  <a:cs typeface="Montserrat"/>
                  <a:sym typeface="Montserrat"/>
                </a:rPr>
                <a:t>2024</a:t>
              </a:r>
            </a:p>
          </p:txBody>
        </p:sp>
        <p:sp>
          <p:nvSpPr>
            <p:cNvPr name="TextBox 7" id="7"/>
            <p:cNvSpPr txBox="true"/>
            <p:nvPr/>
          </p:nvSpPr>
          <p:spPr>
            <a:xfrm rot="0">
              <a:off x="20696065" y="-38100"/>
              <a:ext cx="944735" cy="396240"/>
            </a:xfrm>
            <a:prstGeom prst="rect">
              <a:avLst/>
            </a:prstGeom>
          </p:spPr>
          <p:txBody>
            <a:bodyPr anchor="t" rtlCol="false" tIns="0" lIns="0" bIns="0" rIns="0">
              <a:spAutoFit/>
            </a:bodyPr>
            <a:lstStyle/>
            <a:p>
              <a:pPr algn="r">
                <a:lnSpc>
                  <a:spcPts val="2520"/>
                </a:lnSpc>
              </a:pPr>
              <a:r>
                <a:rPr lang="en-US" sz="1800">
                  <a:solidFill>
                    <a:srgbClr val="C71F1A"/>
                  </a:solidFill>
                  <a:latin typeface="Montserrat"/>
                  <a:ea typeface="Montserrat"/>
                  <a:cs typeface="Montserrat"/>
                  <a:sym typeface="Montserrat"/>
                </a:rPr>
                <a:t>(13)</a:t>
              </a:r>
            </a:p>
          </p:txBody>
        </p:sp>
      </p:grpSp>
      <p:sp>
        <p:nvSpPr>
          <p:cNvPr name="TextBox 8" id="8"/>
          <p:cNvSpPr txBox="true"/>
          <p:nvPr/>
        </p:nvSpPr>
        <p:spPr>
          <a:xfrm rot="0">
            <a:off x="1028700" y="5585610"/>
            <a:ext cx="9698724" cy="3329940"/>
          </a:xfrm>
          <a:prstGeom prst="rect">
            <a:avLst/>
          </a:prstGeom>
        </p:spPr>
        <p:txBody>
          <a:bodyPr anchor="t" rtlCol="false" tIns="0" lIns="0" bIns="0" rIns="0">
            <a:spAutoFit/>
          </a:bodyPr>
          <a:lstStyle/>
          <a:p>
            <a:pPr algn="l" marL="518157" indent="-259078" lvl="1">
              <a:lnSpc>
                <a:spcPts val="3359"/>
              </a:lnSpc>
              <a:buFont typeface="Arial"/>
              <a:buChar char="•"/>
            </a:pPr>
            <a:r>
              <a:rPr lang="en-US" sz="2399">
                <a:solidFill>
                  <a:srgbClr val="000000"/>
                </a:solidFill>
                <a:latin typeface="Montserrat"/>
                <a:ea typeface="Montserrat"/>
                <a:cs typeface="Montserrat"/>
                <a:sym typeface="Montserrat"/>
              </a:rPr>
              <a:t>Một tâm cụm được chọn ngẫu nhiên trong tập khởi tạo</a:t>
            </a:r>
          </a:p>
          <a:p>
            <a:pPr algn="l" marL="518157" indent="-259078" lvl="1">
              <a:lnSpc>
                <a:spcPts val="3359"/>
              </a:lnSpc>
              <a:buFont typeface="Arial"/>
              <a:buChar char="•"/>
            </a:pPr>
            <a:r>
              <a:rPr lang="en-US" sz="2399">
                <a:solidFill>
                  <a:srgbClr val="000000"/>
                </a:solidFill>
                <a:latin typeface="Montserrat"/>
                <a:ea typeface="Montserrat"/>
                <a:cs typeface="Montserrat"/>
                <a:sym typeface="Montserrat"/>
              </a:rPr>
              <a:t>Tính khoảng cách đến centroid đã chọn</a:t>
            </a:r>
          </a:p>
          <a:p>
            <a:pPr algn="l" marL="518157" indent="-259078" lvl="1">
              <a:lnSpc>
                <a:spcPts val="3359"/>
              </a:lnSpc>
              <a:buFont typeface="Arial"/>
              <a:buChar char="•"/>
            </a:pPr>
            <a:r>
              <a:rPr lang="en-US" sz="2399">
                <a:solidFill>
                  <a:srgbClr val="000000"/>
                </a:solidFill>
                <a:latin typeface="Montserrat"/>
                <a:ea typeface="Montserrat"/>
                <a:cs typeface="Montserrat"/>
                <a:sym typeface="Montserrat"/>
              </a:rPr>
              <a:t>Chọn centroid tiếp theo: việc chọn này không ngẫu nhiên, mà có xác suất tỷ lệ bình phương khoảng cách từ điểm ảnh đến centroid gần nhất</a:t>
            </a:r>
          </a:p>
          <a:p>
            <a:pPr algn="l" marL="518157" indent="-259078" lvl="1">
              <a:lnSpc>
                <a:spcPts val="3359"/>
              </a:lnSpc>
              <a:buFont typeface="Arial"/>
              <a:buChar char="•"/>
            </a:pPr>
            <a:r>
              <a:rPr lang="en-US" sz="2399">
                <a:solidFill>
                  <a:srgbClr val="000000"/>
                </a:solidFill>
                <a:latin typeface="Montserrat"/>
                <a:ea typeface="Montserrat"/>
                <a:cs typeface="Montserrat"/>
                <a:sym typeface="Montserrat"/>
              </a:rPr>
              <a:t>Lặp lại bước 2 và bước 3 đến khi đủ số lượng centroid</a:t>
            </a:r>
          </a:p>
          <a:p>
            <a:pPr algn="l" marL="518157" indent="-259078" lvl="1">
              <a:lnSpc>
                <a:spcPts val="3359"/>
              </a:lnSpc>
              <a:buFont typeface="Arial"/>
              <a:buChar char="•"/>
            </a:pPr>
            <a:r>
              <a:rPr lang="en-US" sz="2399">
                <a:solidFill>
                  <a:srgbClr val="000000"/>
                </a:solidFill>
                <a:latin typeface="Montserrat"/>
                <a:ea typeface="Montserrat"/>
                <a:cs typeface="Montserrat"/>
                <a:sym typeface="Montserrat"/>
              </a:rPr>
              <a:t>Khi số lượng centroid đã đủ phân nhóm các điểm ảnh và cụm dựa trên khoảng cách gần nhất đến các centroid</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EEEEEE"/>
        </a:solidFill>
      </p:bgPr>
    </p:bg>
    <p:spTree>
      <p:nvGrpSpPr>
        <p:cNvPr id="1" name=""/>
        <p:cNvGrpSpPr/>
        <p:nvPr/>
      </p:nvGrpSpPr>
      <p:grpSpPr>
        <a:xfrm>
          <a:off x="0" y="0"/>
          <a:ext cx="0" cy="0"/>
          <a:chOff x="0" y="0"/>
          <a:chExt cx="0" cy="0"/>
        </a:xfrm>
      </p:grpSpPr>
      <p:sp>
        <p:nvSpPr>
          <p:cNvPr name="TextBox 2" id="2"/>
          <p:cNvSpPr txBox="true"/>
          <p:nvPr/>
        </p:nvSpPr>
        <p:spPr>
          <a:xfrm rot="0">
            <a:off x="1028700" y="2590271"/>
            <a:ext cx="9886889" cy="1724025"/>
          </a:xfrm>
          <a:prstGeom prst="rect">
            <a:avLst/>
          </a:prstGeom>
        </p:spPr>
        <p:txBody>
          <a:bodyPr anchor="t" rtlCol="false" tIns="0" lIns="0" bIns="0" rIns="0">
            <a:spAutoFit/>
          </a:bodyPr>
          <a:lstStyle/>
          <a:p>
            <a:pPr algn="l">
              <a:lnSpc>
                <a:spcPts val="12000"/>
              </a:lnSpc>
            </a:pPr>
            <a:r>
              <a:rPr lang="en-US" sz="15000">
                <a:solidFill>
                  <a:srgbClr val="C71F1A"/>
                </a:solidFill>
                <a:latin typeface="Anton"/>
                <a:ea typeface="Anton"/>
                <a:cs typeface="Anton"/>
                <a:sym typeface="Anton"/>
              </a:rPr>
              <a:t>cải tiến</a:t>
            </a:r>
          </a:p>
        </p:txBody>
      </p:sp>
      <p:sp>
        <p:nvSpPr>
          <p:cNvPr name="TextBox 3" id="3"/>
          <p:cNvSpPr txBox="true"/>
          <p:nvPr/>
        </p:nvSpPr>
        <p:spPr>
          <a:xfrm rot="0">
            <a:off x="1028700" y="4640730"/>
            <a:ext cx="8419555" cy="573405"/>
          </a:xfrm>
          <a:prstGeom prst="rect">
            <a:avLst/>
          </a:prstGeom>
        </p:spPr>
        <p:txBody>
          <a:bodyPr anchor="t" rtlCol="false" tIns="0" lIns="0" bIns="0" rIns="0">
            <a:spAutoFit/>
          </a:bodyPr>
          <a:lstStyle/>
          <a:p>
            <a:pPr algn="l">
              <a:lnSpc>
                <a:spcPts val="4200"/>
              </a:lnSpc>
            </a:pPr>
            <a:r>
              <a:rPr lang="en-US" sz="4200">
                <a:solidFill>
                  <a:srgbClr val="111111"/>
                </a:solidFill>
                <a:latin typeface="Anton"/>
                <a:ea typeface="Anton"/>
                <a:cs typeface="Anton"/>
                <a:sym typeface="Anton"/>
              </a:rPr>
              <a:t>thử nghiệm với HOG và hệ màu CMYK</a:t>
            </a:r>
          </a:p>
        </p:txBody>
      </p:sp>
      <p:grpSp>
        <p:nvGrpSpPr>
          <p:cNvPr name="Group 4" id="4"/>
          <p:cNvGrpSpPr/>
          <p:nvPr/>
        </p:nvGrpSpPr>
        <p:grpSpPr>
          <a:xfrm rot="0">
            <a:off x="1028700" y="1028700"/>
            <a:ext cx="16230600" cy="268605"/>
            <a:chOff x="0" y="0"/>
            <a:chExt cx="21640800" cy="358140"/>
          </a:xfrm>
        </p:grpSpPr>
        <p:sp>
          <p:nvSpPr>
            <p:cNvPr name="TextBox 5" id="5"/>
            <p:cNvSpPr txBox="true"/>
            <p:nvPr/>
          </p:nvSpPr>
          <p:spPr>
            <a:xfrm rot="0">
              <a:off x="0" y="-38100"/>
              <a:ext cx="6144907" cy="396240"/>
            </a:xfrm>
            <a:prstGeom prst="rect">
              <a:avLst/>
            </a:prstGeom>
          </p:spPr>
          <p:txBody>
            <a:bodyPr anchor="t" rtlCol="false" tIns="0" lIns="0" bIns="0" rIns="0">
              <a:spAutoFit/>
            </a:bodyPr>
            <a:lstStyle/>
            <a:p>
              <a:pPr algn="just">
                <a:lnSpc>
                  <a:spcPts val="2520"/>
                </a:lnSpc>
              </a:pPr>
              <a:r>
                <a:rPr lang="en-US" sz="1800">
                  <a:solidFill>
                    <a:srgbClr val="111111"/>
                  </a:solidFill>
                  <a:latin typeface="Montserrat"/>
                  <a:ea typeface="Montserrat"/>
                  <a:cs typeface="Montserrat"/>
                  <a:sym typeface="Montserrat"/>
                </a:rPr>
                <a:t>VITAMIN TRI THỨC</a:t>
              </a:r>
            </a:p>
          </p:txBody>
        </p:sp>
        <p:sp>
          <p:nvSpPr>
            <p:cNvPr name="TextBox 6" id="6"/>
            <p:cNvSpPr txBox="true"/>
            <p:nvPr/>
          </p:nvSpPr>
          <p:spPr>
            <a:xfrm rot="0">
              <a:off x="11410510" y="-38100"/>
              <a:ext cx="944735" cy="396240"/>
            </a:xfrm>
            <a:prstGeom prst="rect">
              <a:avLst/>
            </a:prstGeom>
          </p:spPr>
          <p:txBody>
            <a:bodyPr anchor="t" rtlCol="false" tIns="0" lIns="0" bIns="0" rIns="0">
              <a:spAutoFit/>
            </a:bodyPr>
            <a:lstStyle/>
            <a:p>
              <a:pPr algn="just">
                <a:lnSpc>
                  <a:spcPts val="2520"/>
                </a:lnSpc>
              </a:pPr>
              <a:r>
                <a:rPr lang="en-US" sz="1800">
                  <a:solidFill>
                    <a:srgbClr val="111111"/>
                  </a:solidFill>
                  <a:latin typeface="Montserrat"/>
                  <a:ea typeface="Montserrat"/>
                  <a:cs typeface="Montserrat"/>
                  <a:sym typeface="Montserrat"/>
                </a:rPr>
                <a:t>2024</a:t>
              </a:r>
            </a:p>
          </p:txBody>
        </p:sp>
        <p:sp>
          <p:nvSpPr>
            <p:cNvPr name="TextBox 7" id="7"/>
            <p:cNvSpPr txBox="true"/>
            <p:nvPr/>
          </p:nvSpPr>
          <p:spPr>
            <a:xfrm rot="0">
              <a:off x="20696065" y="-38100"/>
              <a:ext cx="944735" cy="396240"/>
            </a:xfrm>
            <a:prstGeom prst="rect">
              <a:avLst/>
            </a:prstGeom>
          </p:spPr>
          <p:txBody>
            <a:bodyPr anchor="t" rtlCol="false" tIns="0" lIns="0" bIns="0" rIns="0">
              <a:spAutoFit/>
            </a:bodyPr>
            <a:lstStyle/>
            <a:p>
              <a:pPr algn="r">
                <a:lnSpc>
                  <a:spcPts val="2520"/>
                </a:lnSpc>
              </a:pPr>
              <a:r>
                <a:rPr lang="en-US" sz="1800">
                  <a:solidFill>
                    <a:srgbClr val="C71F1A"/>
                  </a:solidFill>
                  <a:latin typeface="Montserrat"/>
                  <a:ea typeface="Montserrat"/>
                  <a:cs typeface="Montserrat"/>
                  <a:sym typeface="Montserrat"/>
                </a:rPr>
                <a:t>(14)</a:t>
              </a:r>
            </a:p>
          </p:txBody>
        </p:sp>
      </p:grpSp>
      <p:sp>
        <p:nvSpPr>
          <p:cNvPr name="TextBox 8" id="8"/>
          <p:cNvSpPr txBox="true"/>
          <p:nvPr/>
        </p:nvSpPr>
        <p:spPr>
          <a:xfrm rot="0">
            <a:off x="1028700" y="5585610"/>
            <a:ext cx="9698724" cy="1653540"/>
          </a:xfrm>
          <a:prstGeom prst="rect">
            <a:avLst/>
          </a:prstGeom>
        </p:spPr>
        <p:txBody>
          <a:bodyPr anchor="t" rtlCol="false" tIns="0" lIns="0" bIns="0" rIns="0">
            <a:spAutoFit/>
          </a:bodyPr>
          <a:lstStyle/>
          <a:p>
            <a:pPr algn="l" marL="518157" indent="-259078" lvl="1">
              <a:lnSpc>
                <a:spcPts val="3359"/>
              </a:lnSpc>
              <a:buFont typeface="Arial"/>
              <a:buChar char="•"/>
            </a:pPr>
            <a:r>
              <a:rPr lang="en-US" sz="2399">
                <a:solidFill>
                  <a:srgbClr val="000000"/>
                </a:solidFill>
                <a:latin typeface="Montserrat"/>
                <a:ea typeface="Montserrat"/>
                <a:cs typeface="Montserrat"/>
                <a:sym typeface="Montserrat"/>
              </a:rPr>
              <a:t>Việc sử dụng HOG có thể giúp giảm kích thước ảnh và giúp giảm độ phức tạp tính toán.</a:t>
            </a:r>
          </a:p>
          <a:p>
            <a:pPr algn="l" marL="518157" indent="-259078" lvl="1">
              <a:lnSpc>
                <a:spcPts val="3359"/>
              </a:lnSpc>
              <a:buFont typeface="Arial"/>
              <a:buChar char="•"/>
            </a:pPr>
            <a:r>
              <a:rPr lang="en-US" sz="2399">
                <a:solidFill>
                  <a:srgbClr val="000000"/>
                </a:solidFill>
                <a:latin typeface="Montserrat"/>
                <a:ea typeface="Montserrat"/>
                <a:cs typeface="Montserrat"/>
                <a:sym typeface="Montserrat"/>
              </a:rPr>
              <a:t>Thử nghiệm với hệ màu CMYK là vector 4 chiều thay vì 3 chiều như RGB</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EEEEEE"/>
        </a:solidFill>
      </p:bgPr>
    </p:bg>
    <p:spTree>
      <p:nvGrpSpPr>
        <p:cNvPr id="1" name=""/>
        <p:cNvGrpSpPr/>
        <p:nvPr/>
      </p:nvGrpSpPr>
      <p:grpSpPr>
        <a:xfrm>
          <a:off x="0" y="0"/>
          <a:ext cx="0" cy="0"/>
          <a:chOff x="0" y="0"/>
          <a:chExt cx="0" cy="0"/>
        </a:xfrm>
      </p:grpSpPr>
      <p:sp>
        <p:nvSpPr>
          <p:cNvPr name="TextBox 2" id="2"/>
          <p:cNvSpPr txBox="true"/>
          <p:nvPr/>
        </p:nvSpPr>
        <p:spPr>
          <a:xfrm rot="0">
            <a:off x="1028700" y="2590271"/>
            <a:ext cx="9886889" cy="1724025"/>
          </a:xfrm>
          <a:prstGeom prst="rect">
            <a:avLst/>
          </a:prstGeom>
        </p:spPr>
        <p:txBody>
          <a:bodyPr anchor="t" rtlCol="false" tIns="0" lIns="0" bIns="0" rIns="0">
            <a:spAutoFit/>
          </a:bodyPr>
          <a:lstStyle/>
          <a:p>
            <a:pPr algn="l">
              <a:lnSpc>
                <a:spcPts val="12000"/>
              </a:lnSpc>
            </a:pPr>
            <a:r>
              <a:rPr lang="en-US" sz="15000">
                <a:solidFill>
                  <a:srgbClr val="C71F1A"/>
                </a:solidFill>
                <a:latin typeface="Anton"/>
                <a:ea typeface="Anton"/>
                <a:cs typeface="Anton"/>
                <a:sym typeface="Anton"/>
              </a:rPr>
              <a:t>cải tiến</a:t>
            </a:r>
          </a:p>
        </p:txBody>
      </p:sp>
      <p:sp>
        <p:nvSpPr>
          <p:cNvPr name="TextBox 3" id="3"/>
          <p:cNvSpPr txBox="true"/>
          <p:nvPr/>
        </p:nvSpPr>
        <p:spPr>
          <a:xfrm rot="0">
            <a:off x="1028700" y="4640730"/>
            <a:ext cx="8419555" cy="573405"/>
          </a:xfrm>
          <a:prstGeom prst="rect">
            <a:avLst/>
          </a:prstGeom>
        </p:spPr>
        <p:txBody>
          <a:bodyPr anchor="t" rtlCol="false" tIns="0" lIns="0" bIns="0" rIns="0">
            <a:spAutoFit/>
          </a:bodyPr>
          <a:lstStyle/>
          <a:p>
            <a:pPr algn="l">
              <a:lnSpc>
                <a:spcPts val="4200"/>
              </a:lnSpc>
            </a:pPr>
            <a:r>
              <a:rPr lang="en-US" sz="4200">
                <a:solidFill>
                  <a:srgbClr val="111111"/>
                </a:solidFill>
                <a:latin typeface="Anton"/>
                <a:ea typeface="Anton"/>
                <a:cs typeface="Anton"/>
                <a:sym typeface="Anton"/>
              </a:rPr>
              <a:t>thử nghiệm với HOG và hệ màu CMYK</a:t>
            </a:r>
          </a:p>
        </p:txBody>
      </p:sp>
      <p:grpSp>
        <p:nvGrpSpPr>
          <p:cNvPr name="Group 4" id="4"/>
          <p:cNvGrpSpPr/>
          <p:nvPr/>
        </p:nvGrpSpPr>
        <p:grpSpPr>
          <a:xfrm rot="0">
            <a:off x="1028700" y="1028700"/>
            <a:ext cx="16230600" cy="268605"/>
            <a:chOff x="0" y="0"/>
            <a:chExt cx="21640800" cy="358140"/>
          </a:xfrm>
        </p:grpSpPr>
        <p:sp>
          <p:nvSpPr>
            <p:cNvPr name="TextBox 5" id="5"/>
            <p:cNvSpPr txBox="true"/>
            <p:nvPr/>
          </p:nvSpPr>
          <p:spPr>
            <a:xfrm rot="0">
              <a:off x="0" y="-38100"/>
              <a:ext cx="6144907" cy="396240"/>
            </a:xfrm>
            <a:prstGeom prst="rect">
              <a:avLst/>
            </a:prstGeom>
          </p:spPr>
          <p:txBody>
            <a:bodyPr anchor="t" rtlCol="false" tIns="0" lIns="0" bIns="0" rIns="0">
              <a:spAutoFit/>
            </a:bodyPr>
            <a:lstStyle/>
            <a:p>
              <a:pPr algn="just">
                <a:lnSpc>
                  <a:spcPts val="2520"/>
                </a:lnSpc>
              </a:pPr>
              <a:r>
                <a:rPr lang="en-US" sz="1800">
                  <a:solidFill>
                    <a:srgbClr val="111111"/>
                  </a:solidFill>
                  <a:latin typeface="Montserrat"/>
                  <a:ea typeface="Montserrat"/>
                  <a:cs typeface="Montserrat"/>
                  <a:sym typeface="Montserrat"/>
                </a:rPr>
                <a:t>VITAMIN TRI THỨC</a:t>
              </a:r>
            </a:p>
          </p:txBody>
        </p:sp>
        <p:sp>
          <p:nvSpPr>
            <p:cNvPr name="TextBox 6" id="6"/>
            <p:cNvSpPr txBox="true"/>
            <p:nvPr/>
          </p:nvSpPr>
          <p:spPr>
            <a:xfrm rot="0">
              <a:off x="11410510" y="-38100"/>
              <a:ext cx="944735" cy="396240"/>
            </a:xfrm>
            <a:prstGeom prst="rect">
              <a:avLst/>
            </a:prstGeom>
          </p:spPr>
          <p:txBody>
            <a:bodyPr anchor="t" rtlCol="false" tIns="0" lIns="0" bIns="0" rIns="0">
              <a:spAutoFit/>
            </a:bodyPr>
            <a:lstStyle/>
            <a:p>
              <a:pPr algn="just">
                <a:lnSpc>
                  <a:spcPts val="2520"/>
                </a:lnSpc>
              </a:pPr>
              <a:r>
                <a:rPr lang="en-US" sz="1800">
                  <a:solidFill>
                    <a:srgbClr val="111111"/>
                  </a:solidFill>
                  <a:latin typeface="Montserrat"/>
                  <a:ea typeface="Montserrat"/>
                  <a:cs typeface="Montserrat"/>
                  <a:sym typeface="Montserrat"/>
                </a:rPr>
                <a:t>2024</a:t>
              </a:r>
            </a:p>
          </p:txBody>
        </p:sp>
        <p:sp>
          <p:nvSpPr>
            <p:cNvPr name="TextBox 7" id="7"/>
            <p:cNvSpPr txBox="true"/>
            <p:nvPr/>
          </p:nvSpPr>
          <p:spPr>
            <a:xfrm rot="0">
              <a:off x="20696065" y="-38100"/>
              <a:ext cx="944735" cy="396240"/>
            </a:xfrm>
            <a:prstGeom prst="rect">
              <a:avLst/>
            </a:prstGeom>
          </p:spPr>
          <p:txBody>
            <a:bodyPr anchor="t" rtlCol="false" tIns="0" lIns="0" bIns="0" rIns="0">
              <a:spAutoFit/>
            </a:bodyPr>
            <a:lstStyle/>
            <a:p>
              <a:pPr algn="r">
                <a:lnSpc>
                  <a:spcPts val="2520"/>
                </a:lnSpc>
              </a:pPr>
              <a:r>
                <a:rPr lang="en-US" sz="1800">
                  <a:solidFill>
                    <a:srgbClr val="C71F1A"/>
                  </a:solidFill>
                  <a:latin typeface="Montserrat"/>
                  <a:ea typeface="Montserrat"/>
                  <a:cs typeface="Montserrat"/>
                  <a:sym typeface="Montserrat"/>
                </a:rPr>
                <a:t>(15)</a:t>
              </a:r>
            </a:p>
          </p:txBody>
        </p:sp>
      </p:grpSp>
      <p:sp>
        <p:nvSpPr>
          <p:cNvPr name="TextBox 8" id="8"/>
          <p:cNvSpPr txBox="true"/>
          <p:nvPr/>
        </p:nvSpPr>
        <p:spPr>
          <a:xfrm rot="0">
            <a:off x="1028700" y="5585610"/>
            <a:ext cx="9698724" cy="1653540"/>
          </a:xfrm>
          <a:prstGeom prst="rect">
            <a:avLst/>
          </a:prstGeom>
        </p:spPr>
        <p:txBody>
          <a:bodyPr anchor="t" rtlCol="false" tIns="0" lIns="0" bIns="0" rIns="0">
            <a:spAutoFit/>
          </a:bodyPr>
          <a:lstStyle/>
          <a:p>
            <a:pPr algn="l" marL="518157" indent="-259078" lvl="1">
              <a:lnSpc>
                <a:spcPts val="3359"/>
              </a:lnSpc>
              <a:buFont typeface="Arial"/>
              <a:buChar char="•"/>
            </a:pPr>
            <a:r>
              <a:rPr lang="en-US" sz="2399">
                <a:solidFill>
                  <a:srgbClr val="000000"/>
                </a:solidFill>
                <a:latin typeface="Montserrat"/>
                <a:ea typeface="Montserrat"/>
                <a:cs typeface="Montserrat"/>
                <a:sym typeface="Montserrat"/>
              </a:rPr>
              <a:t>Việc sử dụng HOG có thể giúp giảm kích thước ảnh và giúp giảm độ phức tạp tính toán.</a:t>
            </a:r>
          </a:p>
          <a:p>
            <a:pPr algn="l" marL="518157" indent="-259078" lvl="1">
              <a:lnSpc>
                <a:spcPts val="3359"/>
              </a:lnSpc>
              <a:buFont typeface="Arial"/>
              <a:buChar char="•"/>
            </a:pPr>
            <a:r>
              <a:rPr lang="en-US" sz="2399">
                <a:solidFill>
                  <a:srgbClr val="000000"/>
                </a:solidFill>
                <a:latin typeface="Montserrat"/>
                <a:ea typeface="Montserrat"/>
                <a:cs typeface="Montserrat"/>
                <a:sym typeface="Montserrat"/>
              </a:rPr>
              <a:t>Thử nghiệm với hệ màu CMYK là vector 4 chiều thay vì 3 chiều như RGB</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4579531"/>
            <a:ext cx="708551" cy="814426"/>
          </a:xfrm>
          <a:custGeom>
            <a:avLst/>
            <a:gdLst/>
            <a:ahLst/>
            <a:cxnLst/>
            <a:rect r="r" b="b" t="t" l="l"/>
            <a:pathLst>
              <a:path h="814426" w="708551">
                <a:moveTo>
                  <a:pt x="0" y="0"/>
                </a:moveTo>
                <a:lnTo>
                  <a:pt x="708551" y="0"/>
                </a:lnTo>
                <a:lnTo>
                  <a:pt x="708551" y="814426"/>
                </a:lnTo>
                <a:lnTo>
                  <a:pt x="0" y="8144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2590271"/>
            <a:ext cx="13337532" cy="1724025"/>
          </a:xfrm>
          <a:prstGeom prst="rect">
            <a:avLst/>
          </a:prstGeom>
        </p:spPr>
        <p:txBody>
          <a:bodyPr anchor="t" rtlCol="false" tIns="0" lIns="0" bIns="0" rIns="0">
            <a:spAutoFit/>
          </a:bodyPr>
          <a:lstStyle/>
          <a:p>
            <a:pPr algn="l">
              <a:lnSpc>
                <a:spcPts val="12000"/>
              </a:lnSpc>
            </a:pPr>
            <a:r>
              <a:rPr lang="en-US" sz="15000">
                <a:solidFill>
                  <a:srgbClr val="C71F1A"/>
                </a:solidFill>
                <a:latin typeface="Anton"/>
                <a:ea typeface="Anton"/>
                <a:cs typeface="Anton"/>
                <a:sym typeface="Anton"/>
              </a:rPr>
              <a:t>ứng dụng</a:t>
            </a:r>
          </a:p>
        </p:txBody>
      </p:sp>
      <p:sp>
        <p:nvSpPr>
          <p:cNvPr name="TextBox 4" id="4"/>
          <p:cNvSpPr txBox="true"/>
          <p:nvPr/>
        </p:nvSpPr>
        <p:spPr>
          <a:xfrm rot="0">
            <a:off x="1028700" y="5621091"/>
            <a:ext cx="13707752" cy="2910840"/>
          </a:xfrm>
          <a:prstGeom prst="rect">
            <a:avLst/>
          </a:prstGeom>
        </p:spPr>
        <p:txBody>
          <a:bodyPr anchor="t" rtlCol="false" tIns="0" lIns="0" bIns="0" rIns="0">
            <a:spAutoFit/>
          </a:bodyPr>
          <a:lstStyle/>
          <a:p>
            <a:pPr algn="l" marL="518157" indent="-259078" lvl="1">
              <a:lnSpc>
                <a:spcPts val="3359"/>
              </a:lnSpc>
              <a:buFont typeface="Arial"/>
              <a:buChar char="•"/>
            </a:pPr>
            <a:r>
              <a:rPr lang="en-US" sz="2399">
                <a:solidFill>
                  <a:srgbClr val="111111"/>
                </a:solidFill>
                <a:latin typeface="Helvetica World"/>
                <a:ea typeface="Helvetica World"/>
                <a:cs typeface="Helvetica World"/>
                <a:sym typeface="Helvetica World"/>
              </a:rPr>
              <a:t>Phân đoạn ảnh: Tách vùng có đặc trưng giống nhau (y tế, thị giác máy).</a:t>
            </a:r>
          </a:p>
          <a:p>
            <a:pPr algn="l" marL="518157" indent="-259078" lvl="1">
              <a:lnSpc>
                <a:spcPts val="3359"/>
              </a:lnSpc>
              <a:buFont typeface="Arial"/>
              <a:buChar char="•"/>
            </a:pPr>
            <a:r>
              <a:rPr lang="en-US" sz="2399">
                <a:solidFill>
                  <a:srgbClr val="111111"/>
                </a:solidFill>
                <a:latin typeface="Helvetica World"/>
                <a:ea typeface="Helvetica World"/>
                <a:cs typeface="Helvetica World"/>
                <a:sym typeface="Helvetica World"/>
              </a:rPr>
              <a:t>Nén ảnh: Giảm số lượng màu sắc, tối ưu lưu trữ.</a:t>
            </a:r>
          </a:p>
          <a:p>
            <a:pPr algn="l" marL="518157" indent="-259078" lvl="1">
              <a:lnSpc>
                <a:spcPts val="3359"/>
              </a:lnSpc>
              <a:buFont typeface="Arial"/>
              <a:buChar char="•"/>
            </a:pPr>
            <a:r>
              <a:rPr lang="en-US" sz="2399">
                <a:solidFill>
                  <a:srgbClr val="111111"/>
                </a:solidFill>
                <a:latin typeface="Helvetica World"/>
                <a:ea typeface="Helvetica World"/>
                <a:cs typeface="Helvetica World"/>
                <a:sym typeface="Helvetica World"/>
              </a:rPr>
              <a:t>Nhận diện đối tượng: Nhóm đặc trưng để nhận dạng vật thể.</a:t>
            </a:r>
          </a:p>
          <a:p>
            <a:pPr algn="l" marL="518157" indent="-259078" lvl="1">
              <a:lnSpc>
                <a:spcPts val="3359"/>
              </a:lnSpc>
              <a:buFont typeface="Arial"/>
              <a:buChar char="•"/>
            </a:pPr>
            <a:r>
              <a:rPr lang="en-US" sz="2399">
                <a:solidFill>
                  <a:srgbClr val="111111"/>
                </a:solidFill>
                <a:latin typeface="Helvetica World"/>
                <a:ea typeface="Helvetica World"/>
                <a:cs typeface="Helvetica World"/>
                <a:sym typeface="Helvetica World"/>
              </a:rPr>
              <a:t>Phân loại ảnh: Nhóm ảnh theo cảnh quan (biển, rừng, đô thị).</a:t>
            </a:r>
          </a:p>
          <a:p>
            <a:pPr algn="l" marL="518157" indent="-259078" lvl="1">
              <a:lnSpc>
                <a:spcPts val="3359"/>
              </a:lnSpc>
              <a:buFont typeface="Arial"/>
              <a:buChar char="•"/>
            </a:pPr>
            <a:r>
              <a:rPr lang="en-US" sz="2399">
                <a:solidFill>
                  <a:srgbClr val="111111"/>
                </a:solidFill>
                <a:latin typeface="Helvetica World"/>
                <a:ea typeface="Helvetica World"/>
                <a:cs typeface="Helvetica World"/>
                <a:sym typeface="Helvetica World"/>
              </a:rPr>
              <a:t>Tạo bảng màu: Trích xuất màu chính từ ảnh (đồ họa, thời trang).</a:t>
            </a:r>
          </a:p>
          <a:p>
            <a:pPr algn="l" marL="518157" indent="-259078" lvl="1">
              <a:lnSpc>
                <a:spcPts val="3359"/>
              </a:lnSpc>
              <a:buFont typeface="Arial"/>
              <a:buChar char="•"/>
            </a:pPr>
            <a:r>
              <a:rPr lang="en-US" sz="2399">
                <a:solidFill>
                  <a:srgbClr val="111111"/>
                </a:solidFill>
                <a:latin typeface="Helvetica World"/>
                <a:ea typeface="Helvetica World"/>
                <a:cs typeface="Helvetica World"/>
                <a:sym typeface="Helvetica World"/>
              </a:rPr>
              <a:t>Xử lý video: Phân cụm khung hình tương đồng, tối ưu dữ liệu.</a:t>
            </a:r>
          </a:p>
          <a:p>
            <a:pPr algn="l">
              <a:lnSpc>
                <a:spcPts val="3359"/>
              </a:lnSpc>
            </a:pPr>
          </a:p>
        </p:txBody>
      </p:sp>
      <p:grpSp>
        <p:nvGrpSpPr>
          <p:cNvPr name="Group 5" id="5"/>
          <p:cNvGrpSpPr/>
          <p:nvPr/>
        </p:nvGrpSpPr>
        <p:grpSpPr>
          <a:xfrm rot="0">
            <a:off x="1028700" y="1028700"/>
            <a:ext cx="16230600" cy="268605"/>
            <a:chOff x="0" y="0"/>
            <a:chExt cx="21640800" cy="358140"/>
          </a:xfrm>
        </p:grpSpPr>
        <p:sp>
          <p:nvSpPr>
            <p:cNvPr name="TextBox 6" id="6"/>
            <p:cNvSpPr txBox="true"/>
            <p:nvPr/>
          </p:nvSpPr>
          <p:spPr>
            <a:xfrm rot="0">
              <a:off x="0" y="-38100"/>
              <a:ext cx="6144907" cy="396240"/>
            </a:xfrm>
            <a:prstGeom prst="rect">
              <a:avLst/>
            </a:prstGeom>
          </p:spPr>
          <p:txBody>
            <a:bodyPr anchor="t" rtlCol="false" tIns="0" lIns="0" bIns="0" rIns="0">
              <a:spAutoFit/>
            </a:bodyPr>
            <a:lstStyle/>
            <a:p>
              <a:pPr algn="just">
                <a:lnSpc>
                  <a:spcPts val="2520"/>
                </a:lnSpc>
              </a:pPr>
              <a:r>
                <a:rPr lang="en-US" sz="1800">
                  <a:solidFill>
                    <a:srgbClr val="111111"/>
                  </a:solidFill>
                  <a:latin typeface="Montserrat"/>
                  <a:ea typeface="Montserrat"/>
                  <a:cs typeface="Montserrat"/>
                  <a:sym typeface="Montserrat"/>
                </a:rPr>
                <a:t>VITAMIN TRI THỨC</a:t>
              </a:r>
            </a:p>
          </p:txBody>
        </p:sp>
        <p:sp>
          <p:nvSpPr>
            <p:cNvPr name="TextBox 7" id="7"/>
            <p:cNvSpPr txBox="true"/>
            <p:nvPr/>
          </p:nvSpPr>
          <p:spPr>
            <a:xfrm rot="0">
              <a:off x="11410510" y="-38100"/>
              <a:ext cx="944735" cy="396240"/>
            </a:xfrm>
            <a:prstGeom prst="rect">
              <a:avLst/>
            </a:prstGeom>
          </p:spPr>
          <p:txBody>
            <a:bodyPr anchor="t" rtlCol="false" tIns="0" lIns="0" bIns="0" rIns="0">
              <a:spAutoFit/>
            </a:bodyPr>
            <a:lstStyle/>
            <a:p>
              <a:pPr algn="just">
                <a:lnSpc>
                  <a:spcPts val="2520"/>
                </a:lnSpc>
              </a:pPr>
              <a:r>
                <a:rPr lang="en-US" sz="1800">
                  <a:solidFill>
                    <a:srgbClr val="111111"/>
                  </a:solidFill>
                  <a:latin typeface="Montserrat"/>
                  <a:ea typeface="Montserrat"/>
                  <a:cs typeface="Montserrat"/>
                  <a:sym typeface="Montserrat"/>
                </a:rPr>
                <a:t>2024</a:t>
              </a:r>
            </a:p>
          </p:txBody>
        </p:sp>
        <p:sp>
          <p:nvSpPr>
            <p:cNvPr name="TextBox 8" id="8"/>
            <p:cNvSpPr txBox="true"/>
            <p:nvPr/>
          </p:nvSpPr>
          <p:spPr>
            <a:xfrm rot="0">
              <a:off x="20696065" y="-38100"/>
              <a:ext cx="944735" cy="396240"/>
            </a:xfrm>
            <a:prstGeom prst="rect">
              <a:avLst/>
            </a:prstGeom>
          </p:spPr>
          <p:txBody>
            <a:bodyPr anchor="t" rtlCol="false" tIns="0" lIns="0" bIns="0" rIns="0">
              <a:spAutoFit/>
            </a:bodyPr>
            <a:lstStyle/>
            <a:p>
              <a:pPr algn="r">
                <a:lnSpc>
                  <a:spcPts val="2520"/>
                </a:lnSpc>
              </a:pPr>
              <a:r>
                <a:rPr lang="en-US" sz="1800">
                  <a:solidFill>
                    <a:srgbClr val="C71F1A"/>
                  </a:solidFill>
                  <a:latin typeface="Montserrat"/>
                  <a:ea typeface="Montserrat"/>
                  <a:cs typeface="Montserrat"/>
                  <a:sym typeface="Montserrat"/>
                </a:rPr>
                <a:t>(16)</a:t>
              </a:r>
            </a:p>
          </p:txBody>
        </p:sp>
      </p:grpSp>
      <p:grpSp>
        <p:nvGrpSpPr>
          <p:cNvPr name="Group 9" id="9"/>
          <p:cNvGrpSpPr/>
          <p:nvPr/>
        </p:nvGrpSpPr>
        <p:grpSpPr>
          <a:xfrm rot="0">
            <a:off x="11679471" y="5393957"/>
            <a:ext cx="5579829" cy="2808491"/>
            <a:chOff x="0" y="0"/>
            <a:chExt cx="1686502" cy="848866"/>
          </a:xfrm>
        </p:grpSpPr>
        <p:sp>
          <p:nvSpPr>
            <p:cNvPr name="Freeform 10" id="10"/>
            <p:cNvSpPr/>
            <p:nvPr/>
          </p:nvSpPr>
          <p:spPr>
            <a:xfrm flipH="false" flipV="false" rot="0">
              <a:off x="0" y="0"/>
              <a:ext cx="1686502" cy="848866"/>
            </a:xfrm>
            <a:custGeom>
              <a:avLst/>
              <a:gdLst/>
              <a:ahLst/>
              <a:cxnLst/>
              <a:rect r="r" b="b" t="t" l="l"/>
              <a:pathLst>
                <a:path h="848866" w="1686502">
                  <a:moveTo>
                    <a:pt x="0" y="0"/>
                  </a:moveTo>
                  <a:lnTo>
                    <a:pt x="1686502" y="0"/>
                  </a:lnTo>
                  <a:lnTo>
                    <a:pt x="1686502" y="848866"/>
                  </a:lnTo>
                  <a:lnTo>
                    <a:pt x="0" y="848866"/>
                  </a:lnTo>
                  <a:close/>
                </a:path>
              </a:pathLst>
            </a:custGeom>
            <a:blipFill>
              <a:blip r:embed="rId4"/>
              <a:stretch>
                <a:fillRect l="0" t="-5374" r="0" b="-18798"/>
              </a:stretch>
            </a:blipFill>
          </p:spPr>
        </p:sp>
      </p:grpSp>
    </p:spTree>
  </p:cSld>
  <p:clrMapOvr>
    <a:masterClrMapping/>
  </p:clrMapOvr>
</p:sld>
</file>

<file path=ppt/slides/slide17.xml><?xml version="1.0" encoding="utf-8"?>
<p:sld xmlns:p="http://schemas.openxmlformats.org/presentationml/2006/main" xmlns:a="http://schemas.openxmlformats.org/drawingml/2006/main">
  <p:cSld>
    <p:bg>
      <p:bgPr>
        <a:solidFill>
          <a:srgbClr val="EEEEEE"/>
        </a:solidFill>
      </p:bgPr>
    </p:bg>
    <p:spTree>
      <p:nvGrpSpPr>
        <p:cNvPr id="1" name=""/>
        <p:cNvGrpSpPr/>
        <p:nvPr/>
      </p:nvGrpSpPr>
      <p:grpSpPr>
        <a:xfrm>
          <a:off x="0" y="0"/>
          <a:ext cx="0" cy="0"/>
          <a:chOff x="0" y="0"/>
          <a:chExt cx="0" cy="0"/>
        </a:xfrm>
      </p:grpSpPr>
      <p:sp>
        <p:nvSpPr>
          <p:cNvPr name="TextBox 2" id="2"/>
          <p:cNvSpPr txBox="true"/>
          <p:nvPr/>
        </p:nvSpPr>
        <p:spPr>
          <a:xfrm rot="0">
            <a:off x="2320965" y="4203701"/>
            <a:ext cx="13646071" cy="2841624"/>
          </a:xfrm>
          <a:prstGeom prst="rect">
            <a:avLst/>
          </a:prstGeom>
        </p:spPr>
        <p:txBody>
          <a:bodyPr anchor="t" rtlCol="false" tIns="0" lIns="0" bIns="0" rIns="0">
            <a:spAutoFit/>
          </a:bodyPr>
          <a:lstStyle/>
          <a:p>
            <a:pPr algn="ctr">
              <a:lnSpc>
                <a:spcPts val="19999"/>
              </a:lnSpc>
            </a:pPr>
            <a:r>
              <a:rPr lang="en-US" sz="24999">
                <a:solidFill>
                  <a:srgbClr val="C71F1A"/>
                </a:solidFill>
                <a:latin typeface="Anton"/>
                <a:ea typeface="Anton"/>
                <a:cs typeface="Anton"/>
                <a:sym typeface="Anton"/>
              </a:rPr>
              <a:t>DEMO</a:t>
            </a:r>
          </a:p>
        </p:txBody>
      </p:sp>
      <p:grpSp>
        <p:nvGrpSpPr>
          <p:cNvPr name="Group 3" id="3"/>
          <p:cNvGrpSpPr/>
          <p:nvPr/>
        </p:nvGrpSpPr>
        <p:grpSpPr>
          <a:xfrm rot="0">
            <a:off x="1028700" y="1028700"/>
            <a:ext cx="16230600" cy="268605"/>
            <a:chOff x="0" y="0"/>
            <a:chExt cx="21640800" cy="358140"/>
          </a:xfrm>
        </p:grpSpPr>
        <p:sp>
          <p:nvSpPr>
            <p:cNvPr name="TextBox 4" id="4"/>
            <p:cNvSpPr txBox="true"/>
            <p:nvPr/>
          </p:nvSpPr>
          <p:spPr>
            <a:xfrm rot="0">
              <a:off x="0" y="-38100"/>
              <a:ext cx="6144907" cy="396240"/>
            </a:xfrm>
            <a:prstGeom prst="rect">
              <a:avLst/>
            </a:prstGeom>
          </p:spPr>
          <p:txBody>
            <a:bodyPr anchor="t" rtlCol="false" tIns="0" lIns="0" bIns="0" rIns="0">
              <a:spAutoFit/>
            </a:bodyPr>
            <a:lstStyle/>
            <a:p>
              <a:pPr algn="just">
                <a:lnSpc>
                  <a:spcPts val="2520"/>
                </a:lnSpc>
              </a:pPr>
              <a:r>
                <a:rPr lang="en-US" sz="1800">
                  <a:solidFill>
                    <a:srgbClr val="111111"/>
                  </a:solidFill>
                  <a:latin typeface="Montserrat"/>
                  <a:ea typeface="Montserrat"/>
                  <a:cs typeface="Montserrat"/>
                  <a:sym typeface="Montserrat"/>
                </a:rPr>
                <a:t>VITAMIN TRI THỨC</a:t>
              </a:r>
            </a:p>
          </p:txBody>
        </p:sp>
        <p:sp>
          <p:nvSpPr>
            <p:cNvPr name="TextBox 5" id="5"/>
            <p:cNvSpPr txBox="true"/>
            <p:nvPr/>
          </p:nvSpPr>
          <p:spPr>
            <a:xfrm rot="0">
              <a:off x="11410510" y="-38100"/>
              <a:ext cx="944735" cy="396240"/>
            </a:xfrm>
            <a:prstGeom prst="rect">
              <a:avLst/>
            </a:prstGeom>
          </p:spPr>
          <p:txBody>
            <a:bodyPr anchor="t" rtlCol="false" tIns="0" lIns="0" bIns="0" rIns="0">
              <a:spAutoFit/>
            </a:bodyPr>
            <a:lstStyle/>
            <a:p>
              <a:pPr algn="just">
                <a:lnSpc>
                  <a:spcPts val="2520"/>
                </a:lnSpc>
              </a:pPr>
              <a:r>
                <a:rPr lang="en-US" sz="1800">
                  <a:solidFill>
                    <a:srgbClr val="111111"/>
                  </a:solidFill>
                  <a:latin typeface="Montserrat"/>
                  <a:ea typeface="Montserrat"/>
                  <a:cs typeface="Montserrat"/>
                  <a:sym typeface="Montserrat"/>
                </a:rPr>
                <a:t>2024</a:t>
              </a:r>
            </a:p>
          </p:txBody>
        </p:sp>
        <p:sp>
          <p:nvSpPr>
            <p:cNvPr name="TextBox 6" id="6"/>
            <p:cNvSpPr txBox="true"/>
            <p:nvPr/>
          </p:nvSpPr>
          <p:spPr>
            <a:xfrm rot="0">
              <a:off x="20696065" y="-38100"/>
              <a:ext cx="944735" cy="396240"/>
            </a:xfrm>
            <a:prstGeom prst="rect">
              <a:avLst/>
            </a:prstGeom>
          </p:spPr>
          <p:txBody>
            <a:bodyPr anchor="t" rtlCol="false" tIns="0" lIns="0" bIns="0" rIns="0">
              <a:spAutoFit/>
            </a:bodyPr>
            <a:lstStyle/>
            <a:p>
              <a:pPr algn="r">
                <a:lnSpc>
                  <a:spcPts val="2520"/>
                </a:lnSpc>
              </a:pPr>
              <a:r>
                <a:rPr lang="en-US" sz="1800">
                  <a:solidFill>
                    <a:srgbClr val="C71F1A"/>
                  </a:solidFill>
                  <a:latin typeface="Montserrat"/>
                  <a:ea typeface="Montserrat"/>
                  <a:cs typeface="Montserrat"/>
                  <a:sym typeface="Montserrat"/>
                </a:rPr>
                <a:t>(17)</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4482753" y="1823755"/>
            <a:ext cx="9322493" cy="2738482"/>
          </a:xfrm>
          <a:custGeom>
            <a:avLst/>
            <a:gdLst/>
            <a:ahLst/>
            <a:cxnLst/>
            <a:rect r="r" b="b" t="t" l="l"/>
            <a:pathLst>
              <a:path h="2738482" w="9322493">
                <a:moveTo>
                  <a:pt x="0" y="0"/>
                </a:moveTo>
                <a:lnTo>
                  <a:pt x="9322494" y="0"/>
                </a:lnTo>
                <a:lnTo>
                  <a:pt x="9322494" y="2738483"/>
                </a:lnTo>
                <a:lnTo>
                  <a:pt x="0" y="2738483"/>
                </a:lnTo>
                <a:lnTo>
                  <a:pt x="0" y="0"/>
                </a:lnTo>
                <a:close/>
              </a:path>
            </a:pathLst>
          </a:custGeom>
          <a:blipFill>
            <a:blip r:embed="rId2"/>
            <a:stretch>
              <a:fillRect l="0" t="0" r="0" b="0"/>
            </a:stretch>
          </a:blipFill>
        </p:spPr>
      </p:sp>
      <p:sp>
        <p:nvSpPr>
          <p:cNvPr name="Freeform 3" id="3"/>
          <p:cNvSpPr/>
          <p:nvPr/>
        </p:nvSpPr>
        <p:spPr>
          <a:xfrm flipH="false" flipV="false" rot="0">
            <a:off x="4482753" y="4732340"/>
            <a:ext cx="9322493" cy="3680121"/>
          </a:xfrm>
          <a:custGeom>
            <a:avLst/>
            <a:gdLst/>
            <a:ahLst/>
            <a:cxnLst/>
            <a:rect r="r" b="b" t="t" l="l"/>
            <a:pathLst>
              <a:path h="3680121" w="9322493">
                <a:moveTo>
                  <a:pt x="0" y="0"/>
                </a:moveTo>
                <a:lnTo>
                  <a:pt x="9322494" y="0"/>
                </a:lnTo>
                <a:lnTo>
                  <a:pt x="9322494" y="3680121"/>
                </a:lnTo>
                <a:lnTo>
                  <a:pt x="0" y="3680121"/>
                </a:lnTo>
                <a:lnTo>
                  <a:pt x="0" y="0"/>
                </a:lnTo>
                <a:close/>
              </a:path>
            </a:pathLst>
          </a:custGeom>
          <a:blipFill>
            <a:blip r:embed="rId3"/>
            <a:stretch>
              <a:fillRect l="0" t="0" r="0" b="-9244"/>
            </a:stretch>
          </a:blipFill>
        </p:spPr>
      </p:sp>
      <p:sp>
        <p:nvSpPr>
          <p:cNvPr name="Freeform 4" id="4"/>
          <p:cNvSpPr/>
          <p:nvPr/>
        </p:nvSpPr>
        <p:spPr>
          <a:xfrm flipH="false" flipV="false" rot="0">
            <a:off x="4482753" y="8744565"/>
            <a:ext cx="9322493" cy="745799"/>
          </a:xfrm>
          <a:custGeom>
            <a:avLst/>
            <a:gdLst/>
            <a:ahLst/>
            <a:cxnLst/>
            <a:rect r="r" b="b" t="t" l="l"/>
            <a:pathLst>
              <a:path h="745799" w="9322493">
                <a:moveTo>
                  <a:pt x="0" y="0"/>
                </a:moveTo>
                <a:lnTo>
                  <a:pt x="9322494" y="0"/>
                </a:lnTo>
                <a:lnTo>
                  <a:pt x="9322494" y="745799"/>
                </a:lnTo>
                <a:lnTo>
                  <a:pt x="0" y="745799"/>
                </a:lnTo>
                <a:lnTo>
                  <a:pt x="0" y="0"/>
                </a:lnTo>
                <a:close/>
              </a:path>
            </a:pathLst>
          </a:custGeom>
          <a:blipFill>
            <a:blip r:embed="rId4"/>
            <a:stretch>
              <a:fillRect l="0" t="0" r="0" b="0"/>
            </a:stretch>
          </a:blipFill>
        </p:spPr>
      </p:sp>
      <p:grpSp>
        <p:nvGrpSpPr>
          <p:cNvPr name="Group 5" id="5"/>
          <p:cNvGrpSpPr/>
          <p:nvPr/>
        </p:nvGrpSpPr>
        <p:grpSpPr>
          <a:xfrm rot="0">
            <a:off x="1028700" y="1028700"/>
            <a:ext cx="16230600" cy="268605"/>
            <a:chOff x="0" y="0"/>
            <a:chExt cx="21640800" cy="358140"/>
          </a:xfrm>
        </p:grpSpPr>
        <p:sp>
          <p:nvSpPr>
            <p:cNvPr name="TextBox 6" id="6"/>
            <p:cNvSpPr txBox="true"/>
            <p:nvPr/>
          </p:nvSpPr>
          <p:spPr>
            <a:xfrm rot="0">
              <a:off x="0" y="-38100"/>
              <a:ext cx="6144907" cy="396240"/>
            </a:xfrm>
            <a:prstGeom prst="rect">
              <a:avLst/>
            </a:prstGeom>
          </p:spPr>
          <p:txBody>
            <a:bodyPr anchor="t" rtlCol="false" tIns="0" lIns="0" bIns="0" rIns="0">
              <a:spAutoFit/>
            </a:bodyPr>
            <a:lstStyle/>
            <a:p>
              <a:pPr algn="just">
                <a:lnSpc>
                  <a:spcPts val="2520"/>
                </a:lnSpc>
              </a:pPr>
              <a:r>
                <a:rPr lang="en-US" sz="1800">
                  <a:solidFill>
                    <a:srgbClr val="111111"/>
                  </a:solidFill>
                  <a:latin typeface="Montserrat"/>
                  <a:ea typeface="Montserrat"/>
                  <a:cs typeface="Montserrat"/>
                  <a:sym typeface="Montserrat"/>
                </a:rPr>
                <a:t>VITAMIN TRI THỨC</a:t>
              </a:r>
            </a:p>
          </p:txBody>
        </p:sp>
        <p:sp>
          <p:nvSpPr>
            <p:cNvPr name="TextBox 7" id="7"/>
            <p:cNvSpPr txBox="true"/>
            <p:nvPr/>
          </p:nvSpPr>
          <p:spPr>
            <a:xfrm rot="0">
              <a:off x="11410510" y="-38100"/>
              <a:ext cx="944735" cy="396240"/>
            </a:xfrm>
            <a:prstGeom prst="rect">
              <a:avLst/>
            </a:prstGeom>
          </p:spPr>
          <p:txBody>
            <a:bodyPr anchor="t" rtlCol="false" tIns="0" lIns="0" bIns="0" rIns="0">
              <a:spAutoFit/>
            </a:bodyPr>
            <a:lstStyle/>
            <a:p>
              <a:pPr algn="just">
                <a:lnSpc>
                  <a:spcPts val="2520"/>
                </a:lnSpc>
              </a:pPr>
              <a:r>
                <a:rPr lang="en-US" sz="1800">
                  <a:solidFill>
                    <a:srgbClr val="111111"/>
                  </a:solidFill>
                  <a:latin typeface="Montserrat"/>
                  <a:ea typeface="Montserrat"/>
                  <a:cs typeface="Montserrat"/>
                  <a:sym typeface="Montserrat"/>
                </a:rPr>
                <a:t>2024</a:t>
              </a:r>
            </a:p>
          </p:txBody>
        </p:sp>
        <p:sp>
          <p:nvSpPr>
            <p:cNvPr name="TextBox 8" id="8"/>
            <p:cNvSpPr txBox="true"/>
            <p:nvPr/>
          </p:nvSpPr>
          <p:spPr>
            <a:xfrm rot="0">
              <a:off x="20696065" y="-38100"/>
              <a:ext cx="944735" cy="396240"/>
            </a:xfrm>
            <a:prstGeom prst="rect">
              <a:avLst/>
            </a:prstGeom>
          </p:spPr>
          <p:txBody>
            <a:bodyPr anchor="t" rtlCol="false" tIns="0" lIns="0" bIns="0" rIns="0">
              <a:spAutoFit/>
            </a:bodyPr>
            <a:lstStyle/>
            <a:p>
              <a:pPr algn="r">
                <a:lnSpc>
                  <a:spcPts val="2520"/>
                </a:lnSpc>
              </a:pPr>
              <a:r>
                <a:rPr lang="en-US" sz="1800">
                  <a:solidFill>
                    <a:srgbClr val="C71F1A"/>
                  </a:solidFill>
                  <a:latin typeface="Montserrat"/>
                  <a:ea typeface="Montserrat"/>
                  <a:cs typeface="Montserrat"/>
                  <a:sym typeface="Montserrat"/>
                </a:rPr>
                <a:t>(17)</a:t>
              </a: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666524" y="1713913"/>
            <a:ext cx="4790275" cy="7859746"/>
          </a:xfrm>
          <a:custGeom>
            <a:avLst/>
            <a:gdLst/>
            <a:ahLst/>
            <a:cxnLst/>
            <a:rect r="r" b="b" t="t" l="l"/>
            <a:pathLst>
              <a:path h="7859746" w="4790275">
                <a:moveTo>
                  <a:pt x="0" y="0"/>
                </a:moveTo>
                <a:lnTo>
                  <a:pt x="4790275" y="0"/>
                </a:lnTo>
                <a:lnTo>
                  <a:pt x="4790275" y="7859747"/>
                </a:lnTo>
                <a:lnTo>
                  <a:pt x="0" y="7859747"/>
                </a:lnTo>
                <a:lnTo>
                  <a:pt x="0" y="0"/>
                </a:lnTo>
                <a:close/>
              </a:path>
            </a:pathLst>
          </a:custGeom>
          <a:blipFill>
            <a:blip r:embed="rId2"/>
            <a:stretch>
              <a:fillRect l="0" t="0" r="-73143" b="0"/>
            </a:stretch>
          </a:blipFill>
        </p:spPr>
      </p:sp>
      <p:sp>
        <p:nvSpPr>
          <p:cNvPr name="Freeform 3" id="3"/>
          <p:cNvSpPr/>
          <p:nvPr/>
        </p:nvSpPr>
        <p:spPr>
          <a:xfrm flipH="false" flipV="false" rot="0">
            <a:off x="5797003" y="4046274"/>
            <a:ext cx="5555575" cy="2194452"/>
          </a:xfrm>
          <a:custGeom>
            <a:avLst/>
            <a:gdLst/>
            <a:ahLst/>
            <a:cxnLst/>
            <a:rect r="r" b="b" t="t" l="l"/>
            <a:pathLst>
              <a:path h="2194452" w="5555575">
                <a:moveTo>
                  <a:pt x="0" y="0"/>
                </a:moveTo>
                <a:lnTo>
                  <a:pt x="5555575" y="0"/>
                </a:lnTo>
                <a:lnTo>
                  <a:pt x="5555575" y="2194452"/>
                </a:lnTo>
                <a:lnTo>
                  <a:pt x="0" y="2194452"/>
                </a:lnTo>
                <a:lnTo>
                  <a:pt x="0" y="0"/>
                </a:lnTo>
                <a:close/>
              </a:path>
            </a:pathLst>
          </a:custGeom>
          <a:blipFill>
            <a:blip r:embed="rId3"/>
            <a:stretch>
              <a:fillRect l="0" t="0" r="0" b="0"/>
            </a:stretch>
          </a:blipFill>
        </p:spPr>
      </p:sp>
      <p:sp>
        <p:nvSpPr>
          <p:cNvPr name="Freeform 4" id="4"/>
          <p:cNvSpPr/>
          <p:nvPr/>
        </p:nvSpPr>
        <p:spPr>
          <a:xfrm flipH="false" flipV="false" rot="0">
            <a:off x="11872078" y="3008076"/>
            <a:ext cx="5555575" cy="4270848"/>
          </a:xfrm>
          <a:custGeom>
            <a:avLst/>
            <a:gdLst/>
            <a:ahLst/>
            <a:cxnLst/>
            <a:rect r="r" b="b" t="t" l="l"/>
            <a:pathLst>
              <a:path h="4270848" w="5555575">
                <a:moveTo>
                  <a:pt x="0" y="0"/>
                </a:moveTo>
                <a:lnTo>
                  <a:pt x="5555575" y="0"/>
                </a:lnTo>
                <a:lnTo>
                  <a:pt x="5555575" y="4270848"/>
                </a:lnTo>
                <a:lnTo>
                  <a:pt x="0" y="4270848"/>
                </a:lnTo>
                <a:lnTo>
                  <a:pt x="0" y="0"/>
                </a:lnTo>
                <a:close/>
              </a:path>
            </a:pathLst>
          </a:custGeom>
          <a:blipFill>
            <a:blip r:embed="rId4"/>
            <a:stretch>
              <a:fillRect l="0" t="0" r="0" b="0"/>
            </a:stretch>
          </a:blipFill>
        </p:spPr>
      </p:sp>
      <p:grpSp>
        <p:nvGrpSpPr>
          <p:cNvPr name="Group 5" id="5"/>
          <p:cNvGrpSpPr/>
          <p:nvPr/>
        </p:nvGrpSpPr>
        <p:grpSpPr>
          <a:xfrm rot="0">
            <a:off x="1028700" y="1028700"/>
            <a:ext cx="16230600" cy="268605"/>
            <a:chOff x="0" y="0"/>
            <a:chExt cx="21640800" cy="358140"/>
          </a:xfrm>
        </p:grpSpPr>
        <p:sp>
          <p:nvSpPr>
            <p:cNvPr name="TextBox 6" id="6"/>
            <p:cNvSpPr txBox="true"/>
            <p:nvPr/>
          </p:nvSpPr>
          <p:spPr>
            <a:xfrm rot="0">
              <a:off x="0" y="-38100"/>
              <a:ext cx="6144907" cy="396240"/>
            </a:xfrm>
            <a:prstGeom prst="rect">
              <a:avLst/>
            </a:prstGeom>
          </p:spPr>
          <p:txBody>
            <a:bodyPr anchor="t" rtlCol="false" tIns="0" lIns="0" bIns="0" rIns="0">
              <a:spAutoFit/>
            </a:bodyPr>
            <a:lstStyle/>
            <a:p>
              <a:pPr algn="just">
                <a:lnSpc>
                  <a:spcPts val="2520"/>
                </a:lnSpc>
              </a:pPr>
              <a:r>
                <a:rPr lang="en-US" sz="1800">
                  <a:solidFill>
                    <a:srgbClr val="111111"/>
                  </a:solidFill>
                  <a:latin typeface="Montserrat"/>
                  <a:ea typeface="Montserrat"/>
                  <a:cs typeface="Montserrat"/>
                  <a:sym typeface="Montserrat"/>
                </a:rPr>
                <a:t>VITAMIN TRI THỨC</a:t>
              </a:r>
            </a:p>
          </p:txBody>
        </p:sp>
        <p:sp>
          <p:nvSpPr>
            <p:cNvPr name="TextBox 7" id="7"/>
            <p:cNvSpPr txBox="true"/>
            <p:nvPr/>
          </p:nvSpPr>
          <p:spPr>
            <a:xfrm rot="0">
              <a:off x="11410510" y="-38100"/>
              <a:ext cx="944735" cy="396240"/>
            </a:xfrm>
            <a:prstGeom prst="rect">
              <a:avLst/>
            </a:prstGeom>
          </p:spPr>
          <p:txBody>
            <a:bodyPr anchor="t" rtlCol="false" tIns="0" lIns="0" bIns="0" rIns="0">
              <a:spAutoFit/>
            </a:bodyPr>
            <a:lstStyle/>
            <a:p>
              <a:pPr algn="just">
                <a:lnSpc>
                  <a:spcPts val="2520"/>
                </a:lnSpc>
              </a:pPr>
              <a:r>
                <a:rPr lang="en-US" sz="1800">
                  <a:solidFill>
                    <a:srgbClr val="111111"/>
                  </a:solidFill>
                  <a:latin typeface="Montserrat"/>
                  <a:ea typeface="Montserrat"/>
                  <a:cs typeface="Montserrat"/>
                  <a:sym typeface="Montserrat"/>
                </a:rPr>
                <a:t>2024</a:t>
              </a:r>
            </a:p>
          </p:txBody>
        </p:sp>
        <p:sp>
          <p:nvSpPr>
            <p:cNvPr name="TextBox 8" id="8"/>
            <p:cNvSpPr txBox="true"/>
            <p:nvPr/>
          </p:nvSpPr>
          <p:spPr>
            <a:xfrm rot="0">
              <a:off x="20696065" y="-38100"/>
              <a:ext cx="944735" cy="396240"/>
            </a:xfrm>
            <a:prstGeom prst="rect">
              <a:avLst/>
            </a:prstGeom>
          </p:spPr>
          <p:txBody>
            <a:bodyPr anchor="t" rtlCol="false" tIns="0" lIns="0" bIns="0" rIns="0">
              <a:spAutoFit/>
            </a:bodyPr>
            <a:lstStyle/>
            <a:p>
              <a:pPr algn="r">
                <a:lnSpc>
                  <a:spcPts val="2520"/>
                </a:lnSpc>
              </a:pPr>
              <a:r>
                <a:rPr lang="en-US" sz="1800">
                  <a:solidFill>
                    <a:srgbClr val="C71F1A"/>
                  </a:solidFill>
                  <a:latin typeface="Montserrat"/>
                  <a:ea typeface="Montserrat"/>
                  <a:cs typeface="Montserrat"/>
                  <a:sym typeface="Montserrat"/>
                </a:rPr>
                <a:t>(17)</a:t>
              </a:r>
            </a:p>
          </p:txBody>
        </p:sp>
      </p:grpSp>
    </p:spTree>
  </p:cSld>
  <p:clrMapOvr>
    <a:masterClrMapping/>
  </p:clrMapOvr>
</p:sld>
</file>

<file path=ppt/slides/slide2.xml><?xml version="1.0" encoding="utf-8"?>
<p:sld xmlns:p="http://schemas.openxmlformats.org/presentationml/2006/main" xmlns:a="http://schemas.openxmlformats.org/drawingml/2006/main">
  <p:cSld>
    <p:bg>
      <p:bgPr>
        <a:solidFill>
          <a:srgbClr val="EEEEEE"/>
        </a:solidFill>
      </p:bgPr>
    </p:bg>
    <p:spTree>
      <p:nvGrpSpPr>
        <p:cNvPr id="1" name=""/>
        <p:cNvGrpSpPr/>
        <p:nvPr/>
      </p:nvGrpSpPr>
      <p:grpSpPr>
        <a:xfrm>
          <a:off x="0" y="0"/>
          <a:ext cx="0" cy="0"/>
          <a:chOff x="0" y="0"/>
          <a:chExt cx="0" cy="0"/>
        </a:xfrm>
      </p:grpSpPr>
      <p:sp>
        <p:nvSpPr>
          <p:cNvPr name="TextBox 2" id="2"/>
          <p:cNvSpPr txBox="true"/>
          <p:nvPr/>
        </p:nvSpPr>
        <p:spPr>
          <a:xfrm rot="0">
            <a:off x="1028700" y="2116810"/>
            <a:ext cx="6880773" cy="1724025"/>
          </a:xfrm>
          <a:prstGeom prst="rect">
            <a:avLst/>
          </a:prstGeom>
        </p:spPr>
        <p:txBody>
          <a:bodyPr anchor="t" rtlCol="false" tIns="0" lIns="0" bIns="0" rIns="0">
            <a:spAutoFit/>
          </a:bodyPr>
          <a:lstStyle/>
          <a:p>
            <a:pPr algn="l">
              <a:lnSpc>
                <a:spcPts val="12000"/>
              </a:lnSpc>
            </a:pPr>
            <a:r>
              <a:rPr lang="en-US" sz="15000">
                <a:solidFill>
                  <a:srgbClr val="C71F1A"/>
                </a:solidFill>
                <a:latin typeface="Anton"/>
                <a:ea typeface="Anton"/>
                <a:cs typeface="Anton"/>
                <a:sym typeface="Anton"/>
              </a:rPr>
              <a:t>mục lục</a:t>
            </a:r>
          </a:p>
        </p:txBody>
      </p:sp>
      <p:sp>
        <p:nvSpPr>
          <p:cNvPr name="TextBox 3" id="3"/>
          <p:cNvSpPr txBox="true"/>
          <p:nvPr/>
        </p:nvSpPr>
        <p:spPr>
          <a:xfrm rot="0">
            <a:off x="1028700" y="4634285"/>
            <a:ext cx="10395983" cy="4800198"/>
          </a:xfrm>
          <a:prstGeom prst="rect">
            <a:avLst/>
          </a:prstGeom>
        </p:spPr>
        <p:txBody>
          <a:bodyPr anchor="t" rtlCol="false" tIns="0" lIns="0" bIns="0" rIns="0">
            <a:spAutoFit/>
          </a:bodyPr>
          <a:lstStyle/>
          <a:p>
            <a:pPr algn="l">
              <a:lnSpc>
                <a:spcPts val="4238"/>
              </a:lnSpc>
            </a:pPr>
            <a:r>
              <a:rPr lang="en-US" sz="3591">
                <a:solidFill>
                  <a:srgbClr val="000000"/>
                </a:solidFill>
                <a:latin typeface="Montserrat"/>
                <a:ea typeface="Montserrat"/>
                <a:cs typeface="Montserrat"/>
                <a:sym typeface="Montserrat"/>
              </a:rPr>
              <a:t>Dữ liệu lớn</a:t>
            </a:r>
          </a:p>
          <a:p>
            <a:pPr algn="l">
              <a:lnSpc>
                <a:spcPts val="4238"/>
              </a:lnSpc>
            </a:pPr>
            <a:r>
              <a:rPr lang="en-US" sz="3591">
                <a:solidFill>
                  <a:srgbClr val="C71F1A"/>
                </a:solidFill>
                <a:latin typeface="Montserrat"/>
                <a:ea typeface="Montserrat"/>
                <a:cs typeface="Montserrat"/>
                <a:sym typeface="Montserrat"/>
              </a:rPr>
              <a:t>___________________________________________</a:t>
            </a:r>
          </a:p>
          <a:p>
            <a:pPr algn="l">
              <a:lnSpc>
                <a:spcPts val="4238"/>
              </a:lnSpc>
            </a:pPr>
            <a:r>
              <a:rPr lang="en-US" sz="3591">
                <a:solidFill>
                  <a:srgbClr val="000000"/>
                </a:solidFill>
                <a:latin typeface="Montserrat"/>
                <a:ea typeface="Montserrat"/>
                <a:cs typeface="Montserrat"/>
                <a:sym typeface="Montserrat"/>
              </a:rPr>
              <a:t>Thuật toán K-Means</a:t>
            </a:r>
          </a:p>
          <a:p>
            <a:pPr algn="l">
              <a:lnSpc>
                <a:spcPts val="4238"/>
              </a:lnSpc>
            </a:pPr>
            <a:r>
              <a:rPr lang="en-US" sz="3591">
                <a:solidFill>
                  <a:srgbClr val="C71F1A"/>
                </a:solidFill>
                <a:latin typeface="Montserrat"/>
                <a:ea typeface="Montserrat"/>
                <a:cs typeface="Montserrat"/>
                <a:sym typeface="Montserrat"/>
              </a:rPr>
              <a:t>___________________________________________</a:t>
            </a:r>
          </a:p>
          <a:p>
            <a:pPr algn="l">
              <a:lnSpc>
                <a:spcPts val="4238"/>
              </a:lnSpc>
            </a:pPr>
            <a:r>
              <a:rPr lang="en-US" sz="3591">
                <a:solidFill>
                  <a:srgbClr val="000000"/>
                </a:solidFill>
                <a:latin typeface="Montserrat"/>
                <a:ea typeface="Montserrat"/>
                <a:cs typeface="Montserrat"/>
                <a:sym typeface="Montserrat"/>
              </a:rPr>
              <a:t>K-Means MapReduce trong phân cụm ảnh</a:t>
            </a:r>
          </a:p>
          <a:p>
            <a:pPr algn="l">
              <a:lnSpc>
                <a:spcPts val="4238"/>
              </a:lnSpc>
            </a:pPr>
            <a:r>
              <a:rPr lang="en-US" sz="3591">
                <a:solidFill>
                  <a:srgbClr val="C71F1A"/>
                </a:solidFill>
                <a:latin typeface="Montserrat"/>
                <a:ea typeface="Montserrat"/>
                <a:cs typeface="Montserrat"/>
                <a:sym typeface="Montserrat"/>
              </a:rPr>
              <a:t>___________________________________________</a:t>
            </a:r>
          </a:p>
          <a:p>
            <a:pPr algn="l">
              <a:lnSpc>
                <a:spcPts val="4238"/>
              </a:lnSpc>
            </a:pPr>
            <a:r>
              <a:rPr lang="en-US" sz="3591">
                <a:solidFill>
                  <a:srgbClr val="000000"/>
                </a:solidFill>
                <a:latin typeface="Montserrat"/>
                <a:ea typeface="Montserrat"/>
                <a:cs typeface="Montserrat"/>
                <a:sym typeface="Montserrat"/>
              </a:rPr>
              <a:t>Cải tiến thuật toán &amp; ứng dụng</a:t>
            </a:r>
          </a:p>
          <a:p>
            <a:pPr algn="l">
              <a:lnSpc>
                <a:spcPts val="4238"/>
              </a:lnSpc>
            </a:pPr>
            <a:r>
              <a:rPr lang="en-US" sz="3591">
                <a:solidFill>
                  <a:srgbClr val="C71F1A"/>
                </a:solidFill>
                <a:latin typeface="Montserrat"/>
                <a:ea typeface="Montserrat"/>
                <a:cs typeface="Montserrat"/>
                <a:sym typeface="Montserrat"/>
              </a:rPr>
              <a:t>___________________________________________</a:t>
            </a:r>
          </a:p>
          <a:p>
            <a:pPr algn="l">
              <a:lnSpc>
                <a:spcPts val="4238"/>
              </a:lnSpc>
            </a:pPr>
            <a:r>
              <a:rPr lang="en-US" sz="3591">
                <a:solidFill>
                  <a:srgbClr val="000000"/>
                </a:solidFill>
                <a:latin typeface="Montserrat"/>
                <a:ea typeface="Montserrat"/>
                <a:cs typeface="Montserrat"/>
                <a:sym typeface="Montserrat"/>
              </a:rPr>
              <a:t>Demo</a:t>
            </a:r>
          </a:p>
        </p:txBody>
      </p:sp>
      <p:sp>
        <p:nvSpPr>
          <p:cNvPr name="TextBox 4" id="4"/>
          <p:cNvSpPr txBox="true"/>
          <p:nvPr/>
        </p:nvSpPr>
        <p:spPr>
          <a:xfrm rot="0">
            <a:off x="1028700" y="990600"/>
            <a:ext cx="4608680" cy="306705"/>
          </a:xfrm>
          <a:prstGeom prst="rect">
            <a:avLst/>
          </a:prstGeom>
        </p:spPr>
        <p:txBody>
          <a:bodyPr anchor="t" rtlCol="false" tIns="0" lIns="0" bIns="0" rIns="0">
            <a:spAutoFit/>
          </a:bodyPr>
          <a:lstStyle/>
          <a:p>
            <a:pPr algn="just">
              <a:lnSpc>
                <a:spcPts val="2520"/>
              </a:lnSpc>
            </a:pPr>
            <a:r>
              <a:rPr lang="en-US" sz="1800">
                <a:solidFill>
                  <a:srgbClr val="111111"/>
                </a:solidFill>
                <a:latin typeface="Montserrat"/>
                <a:ea typeface="Montserrat"/>
                <a:cs typeface="Montserrat"/>
                <a:sym typeface="Montserrat"/>
              </a:rPr>
              <a:t>VITAMIN TRI THỨC</a:t>
            </a:r>
          </a:p>
        </p:txBody>
      </p:sp>
      <p:sp>
        <p:nvSpPr>
          <p:cNvPr name="TextBox 5" id="5"/>
          <p:cNvSpPr txBox="true"/>
          <p:nvPr/>
        </p:nvSpPr>
        <p:spPr>
          <a:xfrm rot="0">
            <a:off x="9586582" y="990600"/>
            <a:ext cx="708551" cy="306705"/>
          </a:xfrm>
          <a:prstGeom prst="rect">
            <a:avLst/>
          </a:prstGeom>
        </p:spPr>
        <p:txBody>
          <a:bodyPr anchor="t" rtlCol="false" tIns="0" lIns="0" bIns="0" rIns="0">
            <a:spAutoFit/>
          </a:bodyPr>
          <a:lstStyle/>
          <a:p>
            <a:pPr algn="just">
              <a:lnSpc>
                <a:spcPts val="2520"/>
              </a:lnSpc>
            </a:pPr>
            <a:r>
              <a:rPr lang="en-US" sz="1800">
                <a:solidFill>
                  <a:srgbClr val="111111"/>
                </a:solidFill>
                <a:latin typeface="Montserrat"/>
                <a:ea typeface="Montserrat"/>
                <a:cs typeface="Montserrat"/>
                <a:sym typeface="Montserrat"/>
              </a:rPr>
              <a:t>2024</a:t>
            </a:r>
          </a:p>
        </p:txBody>
      </p:sp>
      <p:sp>
        <p:nvSpPr>
          <p:cNvPr name="TextBox 6" id="6"/>
          <p:cNvSpPr txBox="true"/>
          <p:nvPr/>
        </p:nvSpPr>
        <p:spPr>
          <a:xfrm rot="0">
            <a:off x="16550749" y="990600"/>
            <a:ext cx="708551" cy="306705"/>
          </a:xfrm>
          <a:prstGeom prst="rect">
            <a:avLst/>
          </a:prstGeom>
        </p:spPr>
        <p:txBody>
          <a:bodyPr anchor="t" rtlCol="false" tIns="0" lIns="0" bIns="0" rIns="0">
            <a:spAutoFit/>
          </a:bodyPr>
          <a:lstStyle/>
          <a:p>
            <a:pPr algn="r">
              <a:lnSpc>
                <a:spcPts val="2520"/>
              </a:lnSpc>
            </a:pPr>
            <a:r>
              <a:rPr lang="en-US" sz="1800">
                <a:solidFill>
                  <a:srgbClr val="C71F1A"/>
                </a:solidFill>
                <a:latin typeface="Montserrat"/>
                <a:ea typeface="Montserrat"/>
                <a:cs typeface="Montserrat"/>
                <a:sym typeface="Montserrat"/>
              </a:rPr>
              <a:t>(02)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566058" y="2495060"/>
            <a:ext cx="17155885" cy="5296879"/>
          </a:xfrm>
          <a:custGeom>
            <a:avLst/>
            <a:gdLst/>
            <a:ahLst/>
            <a:cxnLst/>
            <a:rect r="r" b="b" t="t" l="l"/>
            <a:pathLst>
              <a:path h="5296879" w="17155885">
                <a:moveTo>
                  <a:pt x="0" y="0"/>
                </a:moveTo>
                <a:lnTo>
                  <a:pt x="17155884" y="0"/>
                </a:lnTo>
                <a:lnTo>
                  <a:pt x="17155884" y="5296880"/>
                </a:lnTo>
                <a:lnTo>
                  <a:pt x="0" y="5296880"/>
                </a:lnTo>
                <a:lnTo>
                  <a:pt x="0" y="0"/>
                </a:lnTo>
                <a:close/>
              </a:path>
            </a:pathLst>
          </a:custGeom>
          <a:blipFill>
            <a:blip r:embed="rId2"/>
            <a:stretch>
              <a:fillRect l="0" t="0" r="0" b="0"/>
            </a:stretch>
          </a:blipFill>
        </p:spPr>
      </p:sp>
      <p:grpSp>
        <p:nvGrpSpPr>
          <p:cNvPr name="Group 3" id="3"/>
          <p:cNvGrpSpPr/>
          <p:nvPr/>
        </p:nvGrpSpPr>
        <p:grpSpPr>
          <a:xfrm rot="0">
            <a:off x="1028700" y="1028700"/>
            <a:ext cx="16230600" cy="268605"/>
            <a:chOff x="0" y="0"/>
            <a:chExt cx="21640800" cy="358140"/>
          </a:xfrm>
        </p:grpSpPr>
        <p:sp>
          <p:nvSpPr>
            <p:cNvPr name="TextBox 4" id="4"/>
            <p:cNvSpPr txBox="true"/>
            <p:nvPr/>
          </p:nvSpPr>
          <p:spPr>
            <a:xfrm rot="0">
              <a:off x="0" y="-38100"/>
              <a:ext cx="6144907" cy="396240"/>
            </a:xfrm>
            <a:prstGeom prst="rect">
              <a:avLst/>
            </a:prstGeom>
          </p:spPr>
          <p:txBody>
            <a:bodyPr anchor="t" rtlCol="false" tIns="0" lIns="0" bIns="0" rIns="0">
              <a:spAutoFit/>
            </a:bodyPr>
            <a:lstStyle/>
            <a:p>
              <a:pPr algn="just">
                <a:lnSpc>
                  <a:spcPts val="2520"/>
                </a:lnSpc>
              </a:pPr>
              <a:r>
                <a:rPr lang="en-US" sz="1800">
                  <a:solidFill>
                    <a:srgbClr val="111111"/>
                  </a:solidFill>
                  <a:latin typeface="Montserrat"/>
                  <a:ea typeface="Montserrat"/>
                  <a:cs typeface="Montserrat"/>
                  <a:sym typeface="Montserrat"/>
                </a:rPr>
                <a:t>VITAMIN TRI THỨC</a:t>
              </a:r>
            </a:p>
          </p:txBody>
        </p:sp>
        <p:sp>
          <p:nvSpPr>
            <p:cNvPr name="TextBox 5" id="5"/>
            <p:cNvSpPr txBox="true"/>
            <p:nvPr/>
          </p:nvSpPr>
          <p:spPr>
            <a:xfrm rot="0">
              <a:off x="11410510" y="-38100"/>
              <a:ext cx="944735" cy="396240"/>
            </a:xfrm>
            <a:prstGeom prst="rect">
              <a:avLst/>
            </a:prstGeom>
          </p:spPr>
          <p:txBody>
            <a:bodyPr anchor="t" rtlCol="false" tIns="0" lIns="0" bIns="0" rIns="0">
              <a:spAutoFit/>
            </a:bodyPr>
            <a:lstStyle/>
            <a:p>
              <a:pPr algn="just">
                <a:lnSpc>
                  <a:spcPts val="2520"/>
                </a:lnSpc>
              </a:pPr>
              <a:r>
                <a:rPr lang="en-US" sz="1800">
                  <a:solidFill>
                    <a:srgbClr val="111111"/>
                  </a:solidFill>
                  <a:latin typeface="Montserrat"/>
                  <a:ea typeface="Montserrat"/>
                  <a:cs typeface="Montserrat"/>
                  <a:sym typeface="Montserrat"/>
                </a:rPr>
                <a:t>2024</a:t>
              </a:r>
            </a:p>
          </p:txBody>
        </p:sp>
        <p:sp>
          <p:nvSpPr>
            <p:cNvPr name="TextBox 6" id="6"/>
            <p:cNvSpPr txBox="true"/>
            <p:nvPr/>
          </p:nvSpPr>
          <p:spPr>
            <a:xfrm rot="0">
              <a:off x="20696065" y="-38100"/>
              <a:ext cx="944735" cy="396240"/>
            </a:xfrm>
            <a:prstGeom prst="rect">
              <a:avLst/>
            </a:prstGeom>
          </p:spPr>
          <p:txBody>
            <a:bodyPr anchor="t" rtlCol="false" tIns="0" lIns="0" bIns="0" rIns="0">
              <a:spAutoFit/>
            </a:bodyPr>
            <a:lstStyle/>
            <a:p>
              <a:pPr algn="r">
                <a:lnSpc>
                  <a:spcPts val="2520"/>
                </a:lnSpc>
              </a:pPr>
              <a:r>
                <a:rPr lang="en-US" sz="1800">
                  <a:solidFill>
                    <a:srgbClr val="C71F1A"/>
                  </a:solidFill>
                  <a:latin typeface="Montserrat"/>
                  <a:ea typeface="Montserrat"/>
                  <a:cs typeface="Montserrat"/>
                  <a:sym typeface="Montserrat"/>
                </a:rPr>
                <a:t>(20)</a:t>
              </a:r>
            </a:p>
          </p:txBody>
        </p:sp>
      </p:grpSp>
    </p:spTree>
  </p:cSld>
  <p:clrMapOvr>
    <a:masterClrMapping/>
  </p:clrMapOvr>
</p:sld>
</file>

<file path=ppt/slides/slide21.xml><?xml version="1.0" encoding="utf-8"?>
<p:sld xmlns:p="http://schemas.openxmlformats.org/presentationml/2006/main" xmlns:a="http://schemas.openxmlformats.org/drawingml/2006/main">
  <p:cSld>
    <p:bg>
      <p:bgPr>
        <a:solidFill>
          <a:srgbClr val="EEEEEE"/>
        </a:solidFill>
      </p:bgPr>
    </p:bg>
    <p:spTree>
      <p:nvGrpSpPr>
        <p:cNvPr id="1" name=""/>
        <p:cNvGrpSpPr/>
        <p:nvPr/>
      </p:nvGrpSpPr>
      <p:grpSpPr>
        <a:xfrm>
          <a:off x="0" y="0"/>
          <a:ext cx="0" cy="0"/>
          <a:chOff x="0" y="0"/>
          <a:chExt cx="0" cy="0"/>
        </a:xfrm>
      </p:grpSpPr>
      <p:sp>
        <p:nvSpPr>
          <p:cNvPr name="TextBox 2" id="2"/>
          <p:cNvSpPr txBox="true"/>
          <p:nvPr/>
        </p:nvSpPr>
        <p:spPr>
          <a:xfrm rot="0">
            <a:off x="1620402" y="5007582"/>
            <a:ext cx="15047196" cy="1258828"/>
          </a:xfrm>
          <a:prstGeom prst="rect">
            <a:avLst/>
          </a:prstGeom>
        </p:spPr>
        <p:txBody>
          <a:bodyPr anchor="t" rtlCol="false" tIns="0" lIns="0" bIns="0" rIns="0">
            <a:spAutoFit/>
          </a:bodyPr>
          <a:lstStyle/>
          <a:p>
            <a:pPr algn="ctr">
              <a:lnSpc>
                <a:spcPts val="8808"/>
              </a:lnSpc>
            </a:pPr>
            <a:r>
              <a:rPr lang="en-US" sz="11010">
                <a:solidFill>
                  <a:srgbClr val="C71F1A"/>
                </a:solidFill>
                <a:latin typeface="Anton"/>
                <a:ea typeface="Anton"/>
                <a:cs typeface="Anton"/>
                <a:sym typeface="Anton"/>
              </a:rPr>
              <a:t>thanks for watching</a:t>
            </a:r>
          </a:p>
        </p:txBody>
      </p:sp>
      <p:grpSp>
        <p:nvGrpSpPr>
          <p:cNvPr name="Group 3" id="3"/>
          <p:cNvGrpSpPr/>
          <p:nvPr/>
        </p:nvGrpSpPr>
        <p:grpSpPr>
          <a:xfrm rot="0">
            <a:off x="1028700" y="1028700"/>
            <a:ext cx="16230600" cy="268605"/>
            <a:chOff x="0" y="0"/>
            <a:chExt cx="21640800" cy="358140"/>
          </a:xfrm>
        </p:grpSpPr>
        <p:sp>
          <p:nvSpPr>
            <p:cNvPr name="TextBox 4" id="4"/>
            <p:cNvSpPr txBox="true"/>
            <p:nvPr/>
          </p:nvSpPr>
          <p:spPr>
            <a:xfrm rot="0">
              <a:off x="0" y="-38100"/>
              <a:ext cx="6144907" cy="396240"/>
            </a:xfrm>
            <a:prstGeom prst="rect">
              <a:avLst/>
            </a:prstGeom>
          </p:spPr>
          <p:txBody>
            <a:bodyPr anchor="t" rtlCol="false" tIns="0" lIns="0" bIns="0" rIns="0">
              <a:spAutoFit/>
            </a:bodyPr>
            <a:lstStyle/>
            <a:p>
              <a:pPr algn="just">
                <a:lnSpc>
                  <a:spcPts val="2520"/>
                </a:lnSpc>
              </a:pPr>
              <a:r>
                <a:rPr lang="en-US" sz="1800">
                  <a:solidFill>
                    <a:srgbClr val="111111"/>
                  </a:solidFill>
                  <a:latin typeface="Montserrat"/>
                  <a:ea typeface="Montserrat"/>
                  <a:cs typeface="Montserrat"/>
                  <a:sym typeface="Montserrat"/>
                </a:rPr>
                <a:t>VITAMIN TRI THỨC</a:t>
              </a:r>
            </a:p>
          </p:txBody>
        </p:sp>
        <p:sp>
          <p:nvSpPr>
            <p:cNvPr name="TextBox 5" id="5"/>
            <p:cNvSpPr txBox="true"/>
            <p:nvPr/>
          </p:nvSpPr>
          <p:spPr>
            <a:xfrm rot="0">
              <a:off x="11410510" y="-38100"/>
              <a:ext cx="944735" cy="396240"/>
            </a:xfrm>
            <a:prstGeom prst="rect">
              <a:avLst/>
            </a:prstGeom>
          </p:spPr>
          <p:txBody>
            <a:bodyPr anchor="t" rtlCol="false" tIns="0" lIns="0" bIns="0" rIns="0">
              <a:spAutoFit/>
            </a:bodyPr>
            <a:lstStyle/>
            <a:p>
              <a:pPr algn="just">
                <a:lnSpc>
                  <a:spcPts val="2520"/>
                </a:lnSpc>
              </a:pPr>
              <a:r>
                <a:rPr lang="en-US" sz="1800">
                  <a:solidFill>
                    <a:srgbClr val="111111"/>
                  </a:solidFill>
                  <a:latin typeface="Montserrat"/>
                  <a:ea typeface="Montserrat"/>
                  <a:cs typeface="Montserrat"/>
                  <a:sym typeface="Montserrat"/>
                </a:rPr>
                <a:t>2024</a:t>
              </a:r>
            </a:p>
          </p:txBody>
        </p:sp>
        <p:sp>
          <p:nvSpPr>
            <p:cNvPr name="TextBox 6" id="6"/>
            <p:cNvSpPr txBox="true"/>
            <p:nvPr/>
          </p:nvSpPr>
          <p:spPr>
            <a:xfrm rot="0">
              <a:off x="20696065" y="-38100"/>
              <a:ext cx="944735" cy="396240"/>
            </a:xfrm>
            <a:prstGeom prst="rect">
              <a:avLst/>
            </a:prstGeom>
          </p:spPr>
          <p:txBody>
            <a:bodyPr anchor="t" rtlCol="false" tIns="0" lIns="0" bIns="0" rIns="0">
              <a:spAutoFit/>
            </a:bodyPr>
            <a:lstStyle/>
            <a:p>
              <a:pPr algn="r">
                <a:lnSpc>
                  <a:spcPts val="2520"/>
                </a:lnSpc>
              </a:pPr>
              <a:r>
                <a:rPr lang="en-US" sz="1800">
                  <a:solidFill>
                    <a:srgbClr val="C71F1A"/>
                  </a:solidFill>
                  <a:latin typeface="Montserrat"/>
                  <a:ea typeface="Montserrat"/>
                  <a:cs typeface="Montserrat"/>
                  <a:sym typeface="Montserrat"/>
                </a:rPr>
                <a:t>(21)</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268605"/>
            <a:chOff x="0" y="0"/>
            <a:chExt cx="21640800" cy="358140"/>
          </a:xfrm>
        </p:grpSpPr>
        <p:sp>
          <p:nvSpPr>
            <p:cNvPr name="TextBox 3" id="3"/>
            <p:cNvSpPr txBox="true"/>
            <p:nvPr/>
          </p:nvSpPr>
          <p:spPr>
            <a:xfrm rot="0">
              <a:off x="0" y="-38100"/>
              <a:ext cx="6144907" cy="396240"/>
            </a:xfrm>
            <a:prstGeom prst="rect">
              <a:avLst/>
            </a:prstGeom>
          </p:spPr>
          <p:txBody>
            <a:bodyPr anchor="t" rtlCol="false" tIns="0" lIns="0" bIns="0" rIns="0">
              <a:spAutoFit/>
            </a:bodyPr>
            <a:lstStyle/>
            <a:p>
              <a:pPr algn="just">
                <a:lnSpc>
                  <a:spcPts val="2520"/>
                </a:lnSpc>
              </a:pPr>
              <a:r>
                <a:rPr lang="en-US" sz="1800">
                  <a:solidFill>
                    <a:srgbClr val="111111"/>
                  </a:solidFill>
                  <a:latin typeface="Montserrat"/>
                  <a:ea typeface="Montserrat"/>
                  <a:cs typeface="Montserrat"/>
                  <a:sym typeface="Montserrat"/>
                </a:rPr>
                <a:t>VITAMIN TRI THỨC</a:t>
              </a:r>
            </a:p>
          </p:txBody>
        </p:sp>
        <p:sp>
          <p:nvSpPr>
            <p:cNvPr name="TextBox 4" id="4"/>
            <p:cNvSpPr txBox="true"/>
            <p:nvPr/>
          </p:nvSpPr>
          <p:spPr>
            <a:xfrm rot="0">
              <a:off x="11410510" y="-38100"/>
              <a:ext cx="944735" cy="396240"/>
            </a:xfrm>
            <a:prstGeom prst="rect">
              <a:avLst/>
            </a:prstGeom>
          </p:spPr>
          <p:txBody>
            <a:bodyPr anchor="t" rtlCol="false" tIns="0" lIns="0" bIns="0" rIns="0">
              <a:spAutoFit/>
            </a:bodyPr>
            <a:lstStyle/>
            <a:p>
              <a:pPr algn="just">
                <a:lnSpc>
                  <a:spcPts val="2520"/>
                </a:lnSpc>
              </a:pPr>
              <a:r>
                <a:rPr lang="en-US" sz="1800">
                  <a:solidFill>
                    <a:srgbClr val="111111"/>
                  </a:solidFill>
                  <a:latin typeface="Montserrat"/>
                  <a:ea typeface="Montserrat"/>
                  <a:cs typeface="Montserrat"/>
                  <a:sym typeface="Montserrat"/>
                </a:rPr>
                <a:t>2024</a:t>
              </a:r>
            </a:p>
          </p:txBody>
        </p:sp>
        <p:sp>
          <p:nvSpPr>
            <p:cNvPr name="TextBox 5" id="5"/>
            <p:cNvSpPr txBox="true"/>
            <p:nvPr/>
          </p:nvSpPr>
          <p:spPr>
            <a:xfrm rot="0">
              <a:off x="20696065" y="-38100"/>
              <a:ext cx="944735" cy="396240"/>
            </a:xfrm>
            <a:prstGeom prst="rect">
              <a:avLst/>
            </a:prstGeom>
          </p:spPr>
          <p:txBody>
            <a:bodyPr anchor="t" rtlCol="false" tIns="0" lIns="0" bIns="0" rIns="0">
              <a:spAutoFit/>
            </a:bodyPr>
            <a:lstStyle/>
            <a:p>
              <a:pPr algn="r">
                <a:lnSpc>
                  <a:spcPts val="2520"/>
                </a:lnSpc>
              </a:pPr>
              <a:r>
                <a:rPr lang="en-US" sz="1800">
                  <a:solidFill>
                    <a:srgbClr val="C71F1A"/>
                  </a:solidFill>
                  <a:latin typeface="Montserrat"/>
                  <a:ea typeface="Montserrat"/>
                  <a:cs typeface="Montserrat"/>
                  <a:sym typeface="Montserrat"/>
                </a:rPr>
                <a:t>(03)</a:t>
              </a:r>
            </a:p>
          </p:txBody>
        </p:sp>
      </p:grpSp>
      <p:sp>
        <p:nvSpPr>
          <p:cNvPr name="TextBox 6" id="6"/>
          <p:cNvSpPr txBox="true"/>
          <p:nvPr/>
        </p:nvSpPr>
        <p:spPr>
          <a:xfrm rot="0">
            <a:off x="7379195" y="3380430"/>
            <a:ext cx="9369052" cy="1234440"/>
          </a:xfrm>
          <a:prstGeom prst="rect">
            <a:avLst/>
          </a:prstGeom>
        </p:spPr>
        <p:txBody>
          <a:bodyPr anchor="t" rtlCol="false" tIns="0" lIns="0" bIns="0" rIns="0">
            <a:spAutoFit/>
          </a:bodyPr>
          <a:lstStyle/>
          <a:p>
            <a:pPr algn="l">
              <a:lnSpc>
                <a:spcPts val="3359"/>
              </a:lnSpc>
            </a:pPr>
            <a:r>
              <a:rPr lang="en-US" sz="2399">
                <a:solidFill>
                  <a:srgbClr val="111111"/>
                </a:solidFill>
                <a:latin typeface="Montserrat"/>
                <a:ea typeface="Montserrat"/>
                <a:cs typeface="Montserrat"/>
                <a:sym typeface="Montserrat"/>
              </a:rPr>
              <a:t> Dữ liệu lớn là thuật ngữ dùng để mô tả các bộ dữ liệu có kích thước hoặc độ phức tạp vượt quá khả năng xử lý của các phương pháp truyền thống.</a:t>
            </a:r>
          </a:p>
        </p:txBody>
      </p:sp>
      <p:sp>
        <p:nvSpPr>
          <p:cNvPr name="TextBox 7" id="7"/>
          <p:cNvSpPr txBox="true"/>
          <p:nvPr/>
        </p:nvSpPr>
        <p:spPr>
          <a:xfrm rot="0">
            <a:off x="1028700" y="3038475"/>
            <a:ext cx="5317857" cy="4314825"/>
          </a:xfrm>
          <a:prstGeom prst="rect">
            <a:avLst/>
          </a:prstGeom>
        </p:spPr>
        <p:txBody>
          <a:bodyPr anchor="t" rtlCol="false" tIns="0" lIns="0" bIns="0" rIns="0">
            <a:spAutoFit/>
          </a:bodyPr>
          <a:lstStyle/>
          <a:p>
            <a:pPr algn="l">
              <a:lnSpc>
                <a:spcPts val="16800"/>
              </a:lnSpc>
            </a:pPr>
            <a:r>
              <a:rPr lang="en-US" sz="15000">
                <a:solidFill>
                  <a:srgbClr val="C71F1A"/>
                </a:solidFill>
                <a:latin typeface="Anton"/>
                <a:ea typeface="Anton"/>
                <a:cs typeface="Anton"/>
                <a:sym typeface="Anton"/>
              </a:rPr>
              <a:t>dữ liệu</a:t>
            </a:r>
          </a:p>
          <a:p>
            <a:pPr algn="l">
              <a:lnSpc>
                <a:spcPts val="16800"/>
              </a:lnSpc>
            </a:pPr>
            <a:r>
              <a:rPr lang="en-US" sz="15000">
                <a:solidFill>
                  <a:srgbClr val="C71F1A"/>
                </a:solidFill>
                <a:latin typeface="Anton"/>
                <a:ea typeface="Anton"/>
                <a:cs typeface="Anton"/>
                <a:sym typeface="Anton"/>
              </a:rPr>
              <a:t>lớn</a:t>
            </a:r>
          </a:p>
        </p:txBody>
      </p:sp>
      <p:grpSp>
        <p:nvGrpSpPr>
          <p:cNvPr name="Group 8" id="8"/>
          <p:cNvGrpSpPr/>
          <p:nvPr/>
        </p:nvGrpSpPr>
        <p:grpSpPr>
          <a:xfrm rot="0">
            <a:off x="7379195" y="5016346"/>
            <a:ext cx="9171555" cy="400049"/>
            <a:chOff x="0" y="0"/>
            <a:chExt cx="12228739" cy="533398"/>
          </a:xfrm>
        </p:grpSpPr>
        <p:sp>
          <p:nvSpPr>
            <p:cNvPr name="Freeform 9" id="9"/>
            <p:cNvSpPr/>
            <p:nvPr/>
          </p:nvSpPr>
          <p:spPr>
            <a:xfrm flipH="false" flipV="false" rot="0">
              <a:off x="0" y="0"/>
              <a:ext cx="374585" cy="430558"/>
            </a:xfrm>
            <a:custGeom>
              <a:avLst/>
              <a:gdLst/>
              <a:ahLst/>
              <a:cxnLst/>
              <a:rect r="r" b="b" t="t" l="l"/>
              <a:pathLst>
                <a:path h="430558" w="374585">
                  <a:moveTo>
                    <a:pt x="0" y="0"/>
                  </a:moveTo>
                  <a:lnTo>
                    <a:pt x="374585" y="0"/>
                  </a:lnTo>
                  <a:lnTo>
                    <a:pt x="374585" y="430558"/>
                  </a:lnTo>
                  <a:lnTo>
                    <a:pt x="0" y="4305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658011" y="47625"/>
              <a:ext cx="2868310" cy="485773"/>
            </a:xfrm>
            <a:prstGeom prst="rect">
              <a:avLst/>
            </a:prstGeom>
          </p:spPr>
          <p:txBody>
            <a:bodyPr anchor="t" rtlCol="false" tIns="0" lIns="0" bIns="0" rIns="0">
              <a:spAutoFit/>
            </a:bodyPr>
            <a:lstStyle/>
            <a:p>
              <a:pPr algn="l">
                <a:lnSpc>
                  <a:spcPts val="2659"/>
                </a:lnSpc>
              </a:pPr>
              <a:r>
                <a:rPr lang="en-US" sz="2659">
                  <a:solidFill>
                    <a:srgbClr val="111111"/>
                  </a:solidFill>
                  <a:latin typeface="Anton"/>
                  <a:ea typeface="Anton"/>
                  <a:cs typeface="Anton"/>
                  <a:sym typeface="Anton"/>
                </a:rPr>
                <a:t>khối lượng lớn</a:t>
              </a:r>
            </a:p>
          </p:txBody>
        </p:sp>
        <p:sp>
          <p:nvSpPr>
            <p:cNvPr name="Freeform 11" id="11"/>
            <p:cNvSpPr/>
            <p:nvPr/>
          </p:nvSpPr>
          <p:spPr>
            <a:xfrm flipH="false" flipV="false" rot="0">
              <a:off x="3811316" y="0"/>
              <a:ext cx="374585" cy="430558"/>
            </a:xfrm>
            <a:custGeom>
              <a:avLst/>
              <a:gdLst/>
              <a:ahLst/>
              <a:cxnLst/>
              <a:rect r="r" b="b" t="t" l="l"/>
              <a:pathLst>
                <a:path h="430558" w="374585">
                  <a:moveTo>
                    <a:pt x="0" y="0"/>
                  </a:moveTo>
                  <a:lnTo>
                    <a:pt x="374586" y="0"/>
                  </a:lnTo>
                  <a:lnTo>
                    <a:pt x="374586" y="430558"/>
                  </a:lnTo>
                  <a:lnTo>
                    <a:pt x="0" y="4305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4469327" y="47625"/>
              <a:ext cx="3155776" cy="485773"/>
            </a:xfrm>
            <a:prstGeom prst="rect">
              <a:avLst/>
            </a:prstGeom>
          </p:spPr>
          <p:txBody>
            <a:bodyPr anchor="t" rtlCol="false" tIns="0" lIns="0" bIns="0" rIns="0">
              <a:spAutoFit/>
            </a:bodyPr>
            <a:lstStyle/>
            <a:p>
              <a:pPr algn="l">
                <a:lnSpc>
                  <a:spcPts val="2659"/>
                </a:lnSpc>
              </a:pPr>
              <a:r>
                <a:rPr lang="en-US" sz="2659">
                  <a:solidFill>
                    <a:srgbClr val="111111"/>
                  </a:solidFill>
                  <a:latin typeface="Anton"/>
                  <a:ea typeface="Anton"/>
                  <a:cs typeface="Anton"/>
                  <a:sym typeface="Anton"/>
                </a:rPr>
                <a:t>tốc độ xử lý cao</a:t>
              </a:r>
            </a:p>
          </p:txBody>
        </p:sp>
        <p:sp>
          <p:nvSpPr>
            <p:cNvPr name="Freeform 13" id="13"/>
            <p:cNvSpPr/>
            <p:nvPr/>
          </p:nvSpPr>
          <p:spPr>
            <a:xfrm flipH="false" flipV="false" rot="0">
              <a:off x="7910099" y="0"/>
              <a:ext cx="374585" cy="430558"/>
            </a:xfrm>
            <a:custGeom>
              <a:avLst/>
              <a:gdLst/>
              <a:ahLst/>
              <a:cxnLst/>
              <a:rect r="r" b="b" t="t" l="l"/>
              <a:pathLst>
                <a:path h="430558" w="374585">
                  <a:moveTo>
                    <a:pt x="0" y="0"/>
                  </a:moveTo>
                  <a:lnTo>
                    <a:pt x="374585" y="0"/>
                  </a:lnTo>
                  <a:lnTo>
                    <a:pt x="374585" y="430558"/>
                  </a:lnTo>
                  <a:lnTo>
                    <a:pt x="0" y="4305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8568110" y="47625"/>
              <a:ext cx="3660629" cy="485773"/>
            </a:xfrm>
            <a:prstGeom prst="rect">
              <a:avLst/>
            </a:prstGeom>
          </p:spPr>
          <p:txBody>
            <a:bodyPr anchor="t" rtlCol="false" tIns="0" lIns="0" bIns="0" rIns="0">
              <a:spAutoFit/>
            </a:bodyPr>
            <a:lstStyle/>
            <a:p>
              <a:pPr algn="l">
                <a:lnSpc>
                  <a:spcPts val="2659"/>
                </a:lnSpc>
              </a:pPr>
              <a:r>
                <a:rPr lang="en-US" sz="2659">
                  <a:solidFill>
                    <a:srgbClr val="111111"/>
                  </a:solidFill>
                  <a:latin typeface="Anton"/>
                  <a:ea typeface="Anton"/>
                  <a:cs typeface="Anton"/>
                  <a:sym typeface="Anton"/>
                </a:rPr>
                <a:t>định dạng đa dạng</a:t>
              </a:r>
            </a:p>
          </p:txBody>
        </p:sp>
      </p:grpSp>
      <p:grpSp>
        <p:nvGrpSpPr>
          <p:cNvPr name="Group 15" id="15"/>
          <p:cNvGrpSpPr/>
          <p:nvPr/>
        </p:nvGrpSpPr>
        <p:grpSpPr>
          <a:xfrm rot="0">
            <a:off x="5216640" y="5816444"/>
            <a:ext cx="10110206" cy="1196340"/>
            <a:chOff x="0" y="0"/>
            <a:chExt cx="13480275" cy="1595121"/>
          </a:xfrm>
        </p:grpSpPr>
        <p:sp>
          <p:nvSpPr>
            <p:cNvPr name="TextBox 16" id="16"/>
            <p:cNvSpPr txBox="true"/>
            <p:nvPr/>
          </p:nvSpPr>
          <p:spPr>
            <a:xfrm rot="0">
              <a:off x="2778097" y="-38100"/>
              <a:ext cx="10702178" cy="1633221"/>
            </a:xfrm>
            <a:prstGeom prst="rect">
              <a:avLst/>
            </a:prstGeom>
          </p:spPr>
          <p:txBody>
            <a:bodyPr anchor="t" rtlCol="false" tIns="0" lIns="0" bIns="0" rIns="0">
              <a:spAutoFit/>
            </a:bodyPr>
            <a:lstStyle/>
            <a:p>
              <a:pPr algn="l">
                <a:lnSpc>
                  <a:spcPts val="3359"/>
                </a:lnSpc>
              </a:pPr>
              <a:r>
                <a:rPr lang="en-US" sz="2399">
                  <a:solidFill>
                    <a:srgbClr val="111111"/>
                  </a:solidFill>
                  <a:latin typeface="Montserrat"/>
                  <a:ea typeface="Montserrat"/>
                  <a:cs typeface="Montserrat"/>
                  <a:sym typeface="Montserrat"/>
                </a:rPr>
                <a:t> Giao dịch trực tuyến, mạng xã hội, cảm biến IoT, hoặc các tài liệu, hình ảnh được chia sẻ trên internet...</a:t>
              </a:r>
            </a:p>
          </p:txBody>
        </p:sp>
        <p:sp>
          <p:nvSpPr>
            <p:cNvPr name="Freeform 17" id="17"/>
            <p:cNvSpPr/>
            <p:nvPr/>
          </p:nvSpPr>
          <p:spPr>
            <a:xfrm flipH="false" flipV="false" rot="-2700000">
              <a:off x="205208" y="302145"/>
              <a:ext cx="990831" cy="990831"/>
            </a:xfrm>
            <a:custGeom>
              <a:avLst/>
              <a:gdLst/>
              <a:ahLst/>
              <a:cxnLst/>
              <a:rect r="r" b="b" t="t" l="l"/>
              <a:pathLst>
                <a:path h="990831" w="990831">
                  <a:moveTo>
                    <a:pt x="0" y="0"/>
                  </a:moveTo>
                  <a:lnTo>
                    <a:pt x="990831" y="0"/>
                  </a:lnTo>
                  <a:lnTo>
                    <a:pt x="990831" y="990831"/>
                  </a:lnTo>
                  <a:lnTo>
                    <a:pt x="0" y="9908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11111"/>
        </a:solidFill>
      </p:bgPr>
    </p:bg>
    <p:spTree>
      <p:nvGrpSpPr>
        <p:cNvPr id="1" name=""/>
        <p:cNvGrpSpPr/>
        <p:nvPr/>
      </p:nvGrpSpPr>
      <p:grpSpPr>
        <a:xfrm>
          <a:off x="0" y="0"/>
          <a:ext cx="0" cy="0"/>
          <a:chOff x="0" y="0"/>
          <a:chExt cx="0" cy="0"/>
        </a:xfrm>
      </p:grpSpPr>
      <p:sp>
        <p:nvSpPr>
          <p:cNvPr name="Freeform 2" id="2"/>
          <p:cNvSpPr/>
          <p:nvPr/>
        </p:nvSpPr>
        <p:spPr>
          <a:xfrm flipH="false" flipV="false" rot="0">
            <a:off x="2825907" y="969262"/>
            <a:ext cx="11131301" cy="8348476"/>
          </a:xfrm>
          <a:custGeom>
            <a:avLst/>
            <a:gdLst/>
            <a:ahLst/>
            <a:cxnLst/>
            <a:rect r="r" b="b" t="t" l="l"/>
            <a:pathLst>
              <a:path h="8348476" w="11131301">
                <a:moveTo>
                  <a:pt x="0" y="0"/>
                </a:moveTo>
                <a:lnTo>
                  <a:pt x="11131301" y="0"/>
                </a:lnTo>
                <a:lnTo>
                  <a:pt x="11131301" y="8348476"/>
                </a:lnTo>
                <a:lnTo>
                  <a:pt x="0" y="8348476"/>
                </a:lnTo>
                <a:lnTo>
                  <a:pt x="0" y="0"/>
                </a:lnTo>
                <a:close/>
              </a:path>
            </a:pathLst>
          </a:custGeom>
          <a:blipFill>
            <a:blip r:embed="rId2">
              <a:alphaModFix amt="26000"/>
            </a:blip>
            <a:stretch>
              <a:fillRect l="0" t="0" r="0" b="0"/>
            </a:stretch>
          </a:blipFill>
        </p:spPr>
      </p:sp>
      <p:sp>
        <p:nvSpPr>
          <p:cNvPr name="Freeform 3" id="3"/>
          <p:cNvSpPr/>
          <p:nvPr/>
        </p:nvSpPr>
        <p:spPr>
          <a:xfrm flipH="false" flipV="false" rot="5400000">
            <a:off x="477896" y="-477896"/>
            <a:ext cx="10287000" cy="11242792"/>
          </a:xfrm>
          <a:custGeom>
            <a:avLst/>
            <a:gdLst/>
            <a:ahLst/>
            <a:cxnLst/>
            <a:rect r="r" b="b" t="t" l="l"/>
            <a:pathLst>
              <a:path h="11242792" w="10287000">
                <a:moveTo>
                  <a:pt x="0" y="0"/>
                </a:moveTo>
                <a:lnTo>
                  <a:pt x="10287000" y="0"/>
                </a:lnTo>
                <a:lnTo>
                  <a:pt x="10287000" y="11242792"/>
                </a:lnTo>
                <a:lnTo>
                  <a:pt x="0" y="11242792"/>
                </a:lnTo>
                <a:lnTo>
                  <a:pt x="0" y="0"/>
                </a:lnTo>
                <a:close/>
              </a:path>
            </a:pathLst>
          </a:custGeom>
          <a:blipFill>
            <a:blip r:embed="rId3"/>
            <a:stretch>
              <a:fillRect l="-48682" t="0" r="-48682" b="0"/>
            </a:stretch>
          </a:blipFill>
        </p:spPr>
      </p:sp>
      <p:sp>
        <p:nvSpPr>
          <p:cNvPr name="TextBox 4" id="4"/>
          <p:cNvSpPr txBox="true"/>
          <p:nvPr/>
        </p:nvSpPr>
        <p:spPr>
          <a:xfrm rot="0">
            <a:off x="1012444" y="2821760"/>
            <a:ext cx="5992729" cy="1724025"/>
          </a:xfrm>
          <a:prstGeom prst="rect">
            <a:avLst/>
          </a:prstGeom>
        </p:spPr>
        <p:txBody>
          <a:bodyPr anchor="t" rtlCol="false" tIns="0" lIns="0" bIns="0" rIns="0">
            <a:spAutoFit/>
          </a:bodyPr>
          <a:lstStyle/>
          <a:p>
            <a:pPr algn="l">
              <a:lnSpc>
                <a:spcPts val="12000"/>
              </a:lnSpc>
            </a:pPr>
            <a:r>
              <a:rPr lang="en-US" sz="15000">
                <a:solidFill>
                  <a:srgbClr val="EEEEEE"/>
                </a:solidFill>
                <a:latin typeface="Anton"/>
                <a:ea typeface="Anton"/>
                <a:cs typeface="Anton"/>
                <a:sym typeface="Anton"/>
              </a:rPr>
              <a:t>hadoop</a:t>
            </a:r>
          </a:p>
        </p:txBody>
      </p:sp>
      <p:sp>
        <p:nvSpPr>
          <p:cNvPr name="TextBox 5" id="5"/>
          <p:cNvSpPr txBox="true"/>
          <p:nvPr/>
        </p:nvSpPr>
        <p:spPr>
          <a:xfrm rot="0">
            <a:off x="9586582" y="990600"/>
            <a:ext cx="708551" cy="306705"/>
          </a:xfrm>
          <a:prstGeom prst="rect">
            <a:avLst/>
          </a:prstGeom>
        </p:spPr>
        <p:txBody>
          <a:bodyPr anchor="t" rtlCol="false" tIns="0" lIns="0" bIns="0" rIns="0">
            <a:spAutoFit/>
          </a:bodyPr>
          <a:lstStyle/>
          <a:p>
            <a:pPr algn="just">
              <a:lnSpc>
                <a:spcPts val="2520"/>
              </a:lnSpc>
            </a:pPr>
            <a:r>
              <a:rPr lang="en-US" sz="1800">
                <a:solidFill>
                  <a:srgbClr val="EEEEEE"/>
                </a:solidFill>
                <a:latin typeface="Montserrat"/>
                <a:ea typeface="Montserrat"/>
                <a:cs typeface="Montserrat"/>
                <a:sym typeface="Montserrat"/>
              </a:rPr>
              <a:t>2024</a:t>
            </a:r>
          </a:p>
        </p:txBody>
      </p:sp>
      <p:sp>
        <p:nvSpPr>
          <p:cNvPr name="TextBox 6" id="6"/>
          <p:cNvSpPr txBox="true"/>
          <p:nvPr/>
        </p:nvSpPr>
        <p:spPr>
          <a:xfrm rot="0">
            <a:off x="16550749" y="990600"/>
            <a:ext cx="708551" cy="306705"/>
          </a:xfrm>
          <a:prstGeom prst="rect">
            <a:avLst/>
          </a:prstGeom>
        </p:spPr>
        <p:txBody>
          <a:bodyPr anchor="t" rtlCol="false" tIns="0" lIns="0" bIns="0" rIns="0">
            <a:spAutoFit/>
          </a:bodyPr>
          <a:lstStyle/>
          <a:p>
            <a:pPr algn="r">
              <a:lnSpc>
                <a:spcPts val="2520"/>
              </a:lnSpc>
            </a:pPr>
            <a:r>
              <a:rPr lang="en-US" sz="1800">
                <a:solidFill>
                  <a:srgbClr val="EEEEEE"/>
                </a:solidFill>
                <a:latin typeface="Montserrat"/>
                <a:ea typeface="Montserrat"/>
                <a:cs typeface="Montserrat"/>
                <a:sym typeface="Montserrat"/>
              </a:rPr>
              <a:t>(04)</a:t>
            </a:r>
          </a:p>
        </p:txBody>
      </p:sp>
      <p:sp>
        <p:nvSpPr>
          <p:cNvPr name="TextBox 7" id="7"/>
          <p:cNvSpPr txBox="true"/>
          <p:nvPr/>
        </p:nvSpPr>
        <p:spPr>
          <a:xfrm rot="0">
            <a:off x="1028700" y="990600"/>
            <a:ext cx="4608680" cy="306705"/>
          </a:xfrm>
          <a:prstGeom prst="rect">
            <a:avLst/>
          </a:prstGeom>
        </p:spPr>
        <p:txBody>
          <a:bodyPr anchor="t" rtlCol="false" tIns="0" lIns="0" bIns="0" rIns="0">
            <a:spAutoFit/>
          </a:bodyPr>
          <a:lstStyle/>
          <a:p>
            <a:pPr algn="just">
              <a:lnSpc>
                <a:spcPts val="2520"/>
              </a:lnSpc>
            </a:pPr>
            <a:r>
              <a:rPr lang="en-US" sz="1800">
                <a:solidFill>
                  <a:srgbClr val="EEEEEE"/>
                </a:solidFill>
                <a:latin typeface="Montserrat"/>
                <a:ea typeface="Montserrat"/>
                <a:cs typeface="Montserrat"/>
                <a:sym typeface="Montserrat"/>
              </a:rPr>
              <a:t>VITAMIN TRI THỨC</a:t>
            </a:r>
          </a:p>
        </p:txBody>
      </p:sp>
      <p:sp>
        <p:nvSpPr>
          <p:cNvPr name="TextBox 8" id="8"/>
          <p:cNvSpPr txBox="true"/>
          <p:nvPr/>
        </p:nvSpPr>
        <p:spPr>
          <a:xfrm rot="0">
            <a:off x="1028700" y="4679191"/>
            <a:ext cx="9369052" cy="1653540"/>
          </a:xfrm>
          <a:prstGeom prst="rect">
            <a:avLst/>
          </a:prstGeom>
        </p:spPr>
        <p:txBody>
          <a:bodyPr anchor="t" rtlCol="false" tIns="0" lIns="0" bIns="0" rIns="0">
            <a:spAutoFit/>
          </a:bodyPr>
          <a:lstStyle/>
          <a:p>
            <a:pPr algn="l">
              <a:lnSpc>
                <a:spcPts val="3359"/>
              </a:lnSpc>
            </a:pPr>
            <a:r>
              <a:rPr lang="en-US" sz="2399">
                <a:solidFill>
                  <a:srgbClr val="FFFFFF"/>
                </a:solidFill>
                <a:latin typeface="Montserrat"/>
                <a:ea typeface="Montserrat"/>
                <a:cs typeface="Montserrat"/>
                <a:sym typeface="Montserrat"/>
              </a:rPr>
              <a:t>Apache Hadoop là một nền tảng phần mềm mã nguồn mở, được thiết kế để hỗ trợ phát triển và triển khai các ứng dụng xử lý dữ liệu phân tán trên các cụm máy tính sử dụng phần cứng phổ thông.</a:t>
            </a:r>
          </a:p>
        </p:txBody>
      </p:sp>
      <p:sp>
        <p:nvSpPr>
          <p:cNvPr name="TextBox 9" id="9"/>
          <p:cNvSpPr txBox="true"/>
          <p:nvPr/>
        </p:nvSpPr>
        <p:spPr>
          <a:xfrm rot="0">
            <a:off x="5078750" y="7165638"/>
            <a:ext cx="11471999" cy="396240"/>
          </a:xfrm>
          <a:prstGeom prst="rect">
            <a:avLst/>
          </a:prstGeom>
        </p:spPr>
        <p:txBody>
          <a:bodyPr anchor="t" rtlCol="false" tIns="0" lIns="0" bIns="0" rIns="0">
            <a:spAutoFit/>
          </a:bodyPr>
          <a:lstStyle/>
          <a:p>
            <a:pPr algn="l">
              <a:lnSpc>
                <a:spcPts val="3359"/>
              </a:lnSpc>
            </a:pPr>
            <a:r>
              <a:rPr lang="en-US" sz="2399">
                <a:solidFill>
                  <a:srgbClr val="FFFFFF"/>
                </a:solidFill>
                <a:latin typeface="Montserrat"/>
                <a:ea typeface="Montserrat"/>
                <a:cs typeface="Montserrat"/>
                <a:sym typeface="Montserrat"/>
              </a:rPr>
              <a:t>Hệ thống file phân tán cho phép lưu trữ dữ liệu trên nhiều node</a:t>
            </a:r>
          </a:p>
        </p:txBody>
      </p:sp>
      <p:sp>
        <p:nvSpPr>
          <p:cNvPr name="TextBox 10" id="10"/>
          <p:cNvSpPr txBox="true"/>
          <p:nvPr/>
        </p:nvSpPr>
        <p:spPr>
          <a:xfrm rot="0">
            <a:off x="5078750" y="8202450"/>
            <a:ext cx="11471999" cy="396240"/>
          </a:xfrm>
          <a:prstGeom prst="rect">
            <a:avLst/>
          </a:prstGeom>
        </p:spPr>
        <p:txBody>
          <a:bodyPr anchor="t" rtlCol="false" tIns="0" lIns="0" bIns="0" rIns="0">
            <a:spAutoFit/>
          </a:bodyPr>
          <a:lstStyle/>
          <a:p>
            <a:pPr algn="l">
              <a:lnSpc>
                <a:spcPts val="3359"/>
              </a:lnSpc>
            </a:pPr>
            <a:r>
              <a:rPr lang="en-US" sz="2399">
                <a:solidFill>
                  <a:srgbClr val="FFFFFF"/>
                </a:solidFill>
                <a:latin typeface="Montserrat"/>
                <a:ea typeface="Montserrat"/>
                <a:cs typeface="Montserrat"/>
                <a:sym typeface="Montserrat"/>
              </a:rPr>
              <a:t>Mô hình lập trình hỗ trợ xử lý dữ liệu bằng cách chia nhỏ công việc</a:t>
            </a:r>
          </a:p>
        </p:txBody>
      </p:sp>
      <p:grpSp>
        <p:nvGrpSpPr>
          <p:cNvPr name="Group 11" id="11"/>
          <p:cNvGrpSpPr/>
          <p:nvPr/>
        </p:nvGrpSpPr>
        <p:grpSpPr>
          <a:xfrm rot="0">
            <a:off x="1028700" y="6895569"/>
            <a:ext cx="4405003" cy="666309"/>
            <a:chOff x="0" y="0"/>
            <a:chExt cx="5873338" cy="888412"/>
          </a:xfrm>
        </p:grpSpPr>
        <p:sp>
          <p:nvSpPr>
            <p:cNvPr name="Freeform 12" id="12"/>
            <p:cNvSpPr/>
            <p:nvPr/>
          </p:nvSpPr>
          <p:spPr>
            <a:xfrm flipH="false" flipV="false" rot="0">
              <a:off x="0" y="0"/>
              <a:ext cx="623898" cy="717124"/>
            </a:xfrm>
            <a:custGeom>
              <a:avLst/>
              <a:gdLst/>
              <a:ahLst/>
              <a:cxnLst/>
              <a:rect r="r" b="b" t="t" l="l"/>
              <a:pathLst>
                <a:path h="717124" w="623898">
                  <a:moveTo>
                    <a:pt x="0" y="0"/>
                  </a:moveTo>
                  <a:lnTo>
                    <a:pt x="623898" y="0"/>
                  </a:lnTo>
                  <a:lnTo>
                    <a:pt x="623898" y="717124"/>
                  </a:lnTo>
                  <a:lnTo>
                    <a:pt x="0" y="717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1095964" y="85725"/>
              <a:ext cx="4777374" cy="802687"/>
            </a:xfrm>
            <a:prstGeom prst="rect">
              <a:avLst/>
            </a:prstGeom>
          </p:spPr>
          <p:txBody>
            <a:bodyPr anchor="t" rtlCol="false" tIns="0" lIns="0" bIns="0" rIns="0">
              <a:spAutoFit/>
            </a:bodyPr>
            <a:lstStyle/>
            <a:p>
              <a:pPr algn="l">
                <a:lnSpc>
                  <a:spcPts val="4429"/>
                </a:lnSpc>
              </a:pPr>
              <a:r>
                <a:rPr lang="en-US" sz="4429">
                  <a:solidFill>
                    <a:srgbClr val="EEEEEE"/>
                  </a:solidFill>
                  <a:latin typeface="Anton"/>
                  <a:ea typeface="Anton"/>
                  <a:cs typeface="Anton"/>
                  <a:sym typeface="Anton"/>
                </a:rPr>
                <a:t>HDFS</a:t>
              </a:r>
            </a:p>
          </p:txBody>
        </p:sp>
      </p:grpSp>
      <p:grpSp>
        <p:nvGrpSpPr>
          <p:cNvPr name="Group 14" id="14"/>
          <p:cNvGrpSpPr/>
          <p:nvPr/>
        </p:nvGrpSpPr>
        <p:grpSpPr>
          <a:xfrm rot="0">
            <a:off x="1028700" y="7932382"/>
            <a:ext cx="4405003" cy="666309"/>
            <a:chOff x="0" y="0"/>
            <a:chExt cx="5873338" cy="888412"/>
          </a:xfrm>
        </p:grpSpPr>
        <p:sp>
          <p:nvSpPr>
            <p:cNvPr name="Freeform 15" id="15"/>
            <p:cNvSpPr/>
            <p:nvPr/>
          </p:nvSpPr>
          <p:spPr>
            <a:xfrm flipH="false" flipV="false" rot="0">
              <a:off x="0" y="0"/>
              <a:ext cx="623898" cy="717124"/>
            </a:xfrm>
            <a:custGeom>
              <a:avLst/>
              <a:gdLst/>
              <a:ahLst/>
              <a:cxnLst/>
              <a:rect r="r" b="b" t="t" l="l"/>
              <a:pathLst>
                <a:path h="717124" w="623898">
                  <a:moveTo>
                    <a:pt x="0" y="0"/>
                  </a:moveTo>
                  <a:lnTo>
                    <a:pt x="623898" y="0"/>
                  </a:lnTo>
                  <a:lnTo>
                    <a:pt x="623898" y="717124"/>
                  </a:lnTo>
                  <a:lnTo>
                    <a:pt x="0" y="717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1095964" y="85725"/>
              <a:ext cx="4777374" cy="802687"/>
            </a:xfrm>
            <a:prstGeom prst="rect">
              <a:avLst/>
            </a:prstGeom>
          </p:spPr>
          <p:txBody>
            <a:bodyPr anchor="t" rtlCol="false" tIns="0" lIns="0" bIns="0" rIns="0">
              <a:spAutoFit/>
            </a:bodyPr>
            <a:lstStyle/>
            <a:p>
              <a:pPr algn="l">
                <a:lnSpc>
                  <a:spcPts val="4429"/>
                </a:lnSpc>
              </a:pPr>
              <a:r>
                <a:rPr lang="en-US" sz="4429">
                  <a:solidFill>
                    <a:srgbClr val="EEEEEE"/>
                  </a:solidFill>
                  <a:latin typeface="Anton"/>
                  <a:ea typeface="Anton"/>
                  <a:cs typeface="Anton"/>
                  <a:sym typeface="Anton"/>
                </a:rPr>
                <a:t>MapReduce</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11111"/>
        </a:solidFill>
      </p:bgPr>
    </p:bg>
    <p:spTree>
      <p:nvGrpSpPr>
        <p:cNvPr id="1" name=""/>
        <p:cNvGrpSpPr/>
        <p:nvPr/>
      </p:nvGrpSpPr>
      <p:grpSpPr>
        <a:xfrm>
          <a:off x="0" y="0"/>
          <a:ext cx="0" cy="0"/>
          <a:chOff x="0" y="0"/>
          <a:chExt cx="0" cy="0"/>
        </a:xfrm>
      </p:grpSpPr>
      <p:sp>
        <p:nvSpPr>
          <p:cNvPr name="Freeform 2" id="2"/>
          <p:cNvSpPr/>
          <p:nvPr/>
        </p:nvSpPr>
        <p:spPr>
          <a:xfrm flipH="false" flipV="false" rot="0">
            <a:off x="2825907" y="969262"/>
            <a:ext cx="11131301" cy="8348476"/>
          </a:xfrm>
          <a:custGeom>
            <a:avLst/>
            <a:gdLst/>
            <a:ahLst/>
            <a:cxnLst/>
            <a:rect r="r" b="b" t="t" l="l"/>
            <a:pathLst>
              <a:path h="8348476" w="11131301">
                <a:moveTo>
                  <a:pt x="0" y="0"/>
                </a:moveTo>
                <a:lnTo>
                  <a:pt x="11131301" y="0"/>
                </a:lnTo>
                <a:lnTo>
                  <a:pt x="11131301" y="8348476"/>
                </a:lnTo>
                <a:lnTo>
                  <a:pt x="0" y="8348476"/>
                </a:lnTo>
                <a:lnTo>
                  <a:pt x="0" y="0"/>
                </a:lnTo>
                <a:close/>
              </a:path>
            </a:pathLst>
          </a:custGeom>
          <a:blipFill>
            <a:blip r:embed="rId2">
              <a:alphaModFix amt="26000"/>
            </a:blip>
            <a:stretch>
              <a:fillRect l="0" t="0" r="0" b="0"/>
            </a:stretch>
          </a:blipFill>
        </p:spPr>
      </p:sp>
      <p:sp>
        <p:nvSpPr>
          <p:cNvPr name="Freeform 3" id="3"/>
          <p:cNvSpPr/>
          <p:nvPr/>
        </p:nvSpPr>
        <p:spPr>
          <a:xfrm flipH="false" flipV="false" rot="5400000">
            <a:off x="477896" y="-477896"/>
            <a:ext cx="10287000" cy="11242792"/>
          </a:xfrm>
          <a:custGeom>
            <a:avLst/>
            <a:gdLst/>
            <a:ahLst/>
            <a:cxnLst/>
            <a:rect r="r" b="b" t="t" l="l"/>
            <a:pathLst>
              <a:path h="11242792" w="10287000">
                <a:moveTo>
                  <a:pt x="0" y="0"/>
                </a:moveTo>
                <a:lnTo>
                  <a:pt x="10287000" y="0"/>
                </a:lnTo>
                <a:lnTo>
                  <a:pt x="10287000" y="11242792"/>
                </a:lnTo>
                <a:lnTo>
                  <a:pt x="0" y="11242792"/>
                </a:lnTo>
                <a:lnTo>
                  <a:pt x="0" y="0"/>
                </a:lnTo>
                <a:close/>
              </a:path>
            </a:pathLst>
          </a:custGeom>
          <a:blipFill>
            <a:blip r:embed="rId3"/>
            <a:stretch>
              <a:fillRect l="-48682" t="0" r="-48682" b="0"/>
            </a:stretch>
          </a:blipFill>
        </p:spPr>
      </p:sp>
      <p:grpSp>
        <p:nvGrpSpPr>
          <p:cNvPr name="Group 4" id="4"/>
          <p:cNvGrpSpPr/>
          <p:nvPr/>
        </p:nvGrpSpPr>
        <p:grpSpPr>
          <a:xfrm rot="0">
            <a:off x="1028700" y="4885121"/>
            <a:ext cx="4405003" cy="666309"/>
            <a:chOff x="0" y="0"/>
            <a:chExt cx="5873338" cy="888412"/>
          </a:xfrm>
        </p:grpSpPr>
        <p:sp>
          <p:nvSpPr>
            <p:cNvPr name="Freeform 5" id="5"/>
            <p:cNvSpPr/>
            <p:nvPr/>
          </p:nvSpPr>
          <p:spPr>
            <a:xfrm flipH="false" flipV="false" rot="0">
              <a:off x="0" y="0"/>
              <a:ext cx="623898" cy="717124"/>
            </a:xfrm>
            <a:custGeom>
              <a:avLst/>
              <a:gdLst/>
              <a:ahLst/>
              <a:cxnLst/>
              <a:rect r="r" b="b" t="t" l="l"/>
              <a:pathLst>
                <a:path h="717124" w="623898">
                  <a:moveTo>
                    <a:pt x="0" y="0"/>
                  </a:moveTo>
                  <a:lnTo>
                    <a:pt x="623898" y="0"/>
                  </a:lnTo>
                  <a:lnTo>
                    <a:pt x="623898" y="717124"/>
                  </a:lnTo>
                  <a:lnTo>
                    <a:pt x="0" y="717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095964" y="85725"/>
              <a:ext cx="4777374" cy="802687"/>
            </a:xfrm>
            <a:prstGeom prst="rect">
              <a:avLst/>
            </a:prstGeom>
          </p:spPr>
          <p:txBody>
            <a:bodyPr anchor="t" rtlCol="false" tIns="0" lIns="0" bIns="0" rIns="0">
              <a:spAutoFit/>
            </a:bodyPr>
            <a:lstStyle/>
            <a:p>
              <a:pPr algn="l">
                <a:lnSpc>
                  <a:spcPts val="4429"/>
                </a:lnSpc>
              </a:pPr>
              <a:r>
                <a:rPr lang="en-US" sz="4429">
                  <a:solidFill>
                    <a:srgbClr val="EEEEEE"/>
                  </a:solidFill>
                  <a:latin typeface="Anton"/>
                  <a:ea typeface="Anton"/>
                  <a:cs typeface="Anton"/>
                  <a:sym typeface="Anton"/>
                </a:rPr>
                <a:t>HDFS</a:t>
              </a:r>
            </a:p>
          </p:txBody>
        </p:sp>
      </p:grpSp>
      <p:grpSp>
        <p:nvGrpSpPr>
          <p:cNvPr name="Group 7" id="7"/>
          <p:cNvGrpSpPr/>
          <p:nvPr/>
        </p:nvGrpSpPr>
        <p:grpSpPr>
          <a:xfrm rot="0">
            <a:off x="1028700" y="5921934"/>
            <a:ext cx="4405003" cy="666309"/>
            <a:chOff x="0" y="0"/>
            <a:chExt cx="5873338" cy="888412"/>
          </a:xfrm>
        </p:grpSpPr>
        <p:sp>
          <p:nvSpPr>
            <p:cNvPr name="Freeform 8" id="8"/>
            <p:cNvSpPr/>
            <p:nvPr/>
          </p:nvSpPr>
          <p:spPr>
            <a:xfrm flipH="false" flipV="false" rot="0">
              <a:off x="0" y="0"/>
              <a:ext cx="623898" cy="717124"/>
            </a:xfrm>
            <a:custGeom>
              <a:avLst/>
              <a:gdLst/>
              <a:ahLst/>
              <a:cxnLst/>
              <a:rect r="r" b="b" t="t" l="l"/>
              <a:pathLst>
                <a:path h="717124" w="623898">
                  <a:moveTo>
                    <a:pt x="0" y="0"/>
                  </a:moveTo>
                  <a:lnTo>
                    <a:pt x="623898" y="0"/>
                  </a:lnTo>
                  <a:lnTo>
                    <a:pt x="623898" y="717124"/>
                  </a:lnTo>
                  <a:lnTo>
                    <a:pt x="0" y="717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095964" y="85725"/>
              <a:ext cx="4777374" cy="802687"/>
            </a:xfrm>
            <a:prstGeom prst="rect">
              <a:avLst/>
            </a:prstGeom>
          </p:spPr>
          <p:txBody>
            <a:bodyPr anchor="t" rtlCol="false" tIns="0" lIns="0" bIns="0" rIns="0">
              <a:spAutoFit/>
            </a:bodyPr>
            <a:lstStyle/>
            <a:p>
              <a:pPr algn="l">
                <a:lnSpc>
                  <a:spcPts val="4429"/>
                </a:lnSpc>
              </a:pPr>
              <a:r>
                <a:rPr lang="en-US" sz="4429">
                  <a:solidFill>
                    <a:srgbClr val="EEEEEE"/>
                  </a:solidFill>
                  <a:latin typeface="Anton"/>
                  <a:ea typeface="Anton"/>
                  <a:cs typeface="Anton"/>
                  <a:sym typeface="Anton"/>
                </a:rPr>
                <a:t>mapreduce</a:t>
              </a:r>
            </a:p>
          </p:txBody>
        </p:sp>
      </p:grpSp>
      <p:grpSp>
        <p:nvGrpSpPr>
          <p:cNvPr name="Group 10" id="10"/>
          <p:cNvGrpSpPr/>
          <p:nvPr/>
        </p:nvGrpSpPr>
        <p:grpSpPr>
          <a:xfrm rot="0">
            <a:off x="9144000" y="6598004"/>
            <a:ext cx="7362953" cy="2000687"/>
            <a:chOff x="0" y="0"/>
            <a:chExt cx="1939214" cy="526930"/>
          </a:xfrm>
        </p:grpSpPr>
        <p:sp>
          <p:nvSpPr>
            <p:cNvPr name="Freeform 11" id="11"/>
            <p:cNvSpPr/>
            <p:nvPr/>
          </p:nvSpPr>
          <p:spPr>
            <a:xfrm flipH="false" flipV="false" rot="0">
              <a:off x="0" y="0"/>
              <a:ext cx="1939214" cy="526930"/>
            </a:xfrm>
            <a:custGeom>
              <a:avLst/>
              <a:gdLst/>
              <a:ahLst/>
              <a:cxnLst/>
              <a:rect r="r" b="b" t="t" l="l"/>
              <a:pathLst>
                <a:path h="526930" w="1939214">
                  <a:moveTo>
                    <a:pt x="53625" y="0"/>
                  </a:moveTo>
                  <a:lnTo>
                    <a:pt x="1885589" y="0"/>
                  </a:lnTo>
                  <a:cubicBezTo>
                    <a:pt x="1915205" y="0"/>
                    <a:pt x="1939214" y="24009"/>
                    <a:pt x="1939214" y="53625"/>
                  </a:cubicBezTo>
                  <a:lnTo>
                    <a:pt x="1939214" y="473305"/>
                  </a:lnTo>
                  <a:cubicBezTo>
                    <a:pt x="1939214" y="502921"/>
                    <a:pt x="1915205" y="526930"/>
                    <a:pt x="1885589" y="526930"/>
                  </a:cubicBezTo>
                  <a:lnTo>
                    <a:pt x="53625" y="526930"/>
                  </a:lnTo>
                  <a:cubicBezTo>
                    <a:pt x="24009" y="526930"/>
                    <a:pt x="0" y="502921"/>
                    <a:pt x="0" y="473305"/>
                  </a:cubicBezTo>
                  <a:lnTo>
                    <a:pt x="0" y="53625"/>
                  </a:lnTo>
                  <a:cubicBezTo>
                    <a:pt x="0" y="24009"/>
                    <a:pt x="24009" y="0"/>
                    <a:pt x="53625" y="0"/>
                  </a:cubicBezTo>
                  <a:close/>
                </a:path>
              </a:pathLst>
            </a:custGeom>
            <a:solidFill>
              <a:srgbClr val="EEEEEE"/>
            </a:solidFill>
          </p:spPr>
        </p:sp>
        <p:sp>
          <p:nvSpPr>
            <p:cNvPr name="TextBox 12" id="12"/>
            <p:cNvSpPr txBox="true"/>
            <p:nvPr/>
          </p:nvSpPr>
          <p:spPr>
            <a:xfrm>
              <a:off x="0" y="-38100"/>
              <a:ext cx="1939214" cy="565030"/>
            </a:xfrm>
            <a:prstGeom prst="rect">
              <a:avLst/>
            </a:prstGeom>
          </p:spPr>
          <p:txBody>
            <a:bodyPr anchor="ctr" rtlCol="false" tIns="50800" lIns="50800" bIns="50800" rIns="50800"/>
            <a:lstStyle/>
            <a:p>
              <a:pPr algn="ctr">
                <a:lnSpc>
                  <a:spcPts val="2520"/>
                </a:lnSpc>
              </a:pPr>
            </a:p>
          </p:txBody>
        </p:sp>
      </p:grpSp>
      <p:grpSp>
        <p:nvGrpSpPr>
          <p:cNvPr name="Group 13" id="13"/>
          <p:cNvGrpSpPr/>
          <p:nvPr/>
        </p:nvGrpSpPr>
        <p:grpSpPr>
          <a:xfrm rot="0">
            <a:off x="9144000" y="4394777"/>
            <a:ext cx="7362953" cy="2000687"/>
            <a:chOff x="0" y="0"/>
            <a:chExt cx="1939214" cy="526930"/>
          </a:xfrm>
        </p:grpSpPr>
        <p:sp>
          <p:nvSpPr>
            <p:cNvPr name="Freeform 14" id="14"/>
            <p:cNvSpPr/>
            <p:nvPr/>
          </p:nvSpPr>
          <p:spPr>
            <a:xfrm flipH="false" flipV="false" rot="0">
              <a:off x="0" y="0"/>
              <a:ext cx="1939214" cy="526930"/>
            </a:xfrm>
            <a:custGeom>
              <a:avLst/>
              <a:gdLst/>
              <a:ahLst/>
              <a:cxnLst/>
              <a:rect r="r" b="b" t="t" l="l"/>
              <a:pathLst>
                <a:path h="526930" w="1939214">
                  <a:moveTo>
                    <a:pt x="53625" y="0"/>
                  </a:moveTo>
                  <a:lnTo>
                    <a:pt x="1885589" y="0"/>
                  </a:lnTo>
                  <a:cubicBezTo>
                    <a:pt x="1915205" y="0"/>
                    <a:pt x="1939214" y="24009"/>
                    <a:pt x="1939214" y="53625"/>
                  </a:cubicBezTo>
                  <a:lnTo>
                    <a:pt x="1939214" y="473305"/>
                  </a:lnTo>
                  <a:cubicBezTo>
                    <a:pt x="1939214" y="502921"/>
                    <a:pt x="1915205" y="526930"/>
                    <a:pt x="1885589" y="526930"/>
                  </a:cubicBezTo>
                  <a:lnTo>
                    <a:pt x="53625" y="526930"/>
                  </a:lnTo>
                  <a:cubicBezTo>
                    <a:pt x="24009" y="526930"/>
                    <a:pt x="0" y="502921"/>
                    <a:pt x="0" y="473305"/>
                  </a:cubicBezTo>
                  <a:lnTo>
                    <a:pt x="0" y="53625"/>
                  </a:lnTo>
                  <a:cubicBezTo>
                    <a:pt x="0" y="24009"/>
                    <a:pt x="24009" y="0"/>
                    <a:pt x="53625" y="0"/>
                  </a:cubicBezTo>
                  <a:close/>
                </a:path>
              </a:pathLst>
            </a:custGeom>
            <a:solidFill>
              <a:srgbClr val="EEEEEE"/>
            </a:solidFill>
          </p:spPr>
        </p:sp>
        <p:sp>
          <p:nvSpPr>
            <p:cNvPr name="TextBox 15" id="15"/>
            <p:cNvSpPr txBox="true"/>
            <p:nvPr/>
          </p:nvSpPr>
          <p:spPr>
            <a:xfrm>
              <a:off x="0" y="-38100"/>
              <a:ext cx="1939214" cy="565030"/>
            </a:xfrm>
            <a:prstGeom prst="rect">
              <a:avLst/>
            </a:prstGeom>
          </p:spPr>
          <p:txBody>
            <a:bodyPr anchor="ctr" rtlCol="false" tIns="50800" lIns="50800" bIns="50800" rIns="50800"/>
            <a:lstStyle/>
            <a:p>
              <a:pPr algn="ctr">
                <a:lnSpc>
                  <a:spcPts val="2520"/>
                </a:lnSpc>
              </a:pPr>
            </a:p>
          </p:txBody>
        </p:sp>
      </p:grpSp>
      <p:grpSp>
        <p:nvGrpSpPr>
          <p:cNvPr name="Group 16" id="16"/>
          <p:cNvGrpSpPr/>
          <p:nvPr/>
        </p:nvGrpSpPr>
        <p:grpSpPr>
          <a:xfrm rot="0">
            <a:off x="12922678" y="2094349"/>
            <a:ext cx="3584275" cy="2000687"/>
            <a:chOff x="0" y="0"/>
            <a:chExt cx="944007" cy="526930"/>
          </a:xfrm>
        </p:grpSpPr>
        <p:sp>
          <p:nvSpPr>
            <p:cNvPr name="Freeform 17" id="17"/>
            <p:cNvSpPr/>
            <p:nvPr/>
          </p:nvSpPr>
          <p:spPr>
            <a:xfrm flipH="false" flipV="false" rot="0">
              <a:off x="0" y="0"/>
              <a:ext cx="944007" cy="526930"/>
            </a:xfrm>
            <a:custGeom>
              <a:avLst/>
              <a:gdLst/>
              <a:ahLst/>
              <a:cxnLst/>
              <a:rect r="r" b="b" t="t" l="l"/>
              <a:pathLst>
                <a:path h="526930" w="944007">
                  <a:moveTo>
                    <a:pt x="110158" y="0"/>
                  </a:moveTo>
                  <a:lnTo>
                    <a:pt x="833848" y="0"/>
                  </a:lnTo>
                  <a:cubicBezTo>
                    <a:pt x="894687" y="0"/>
                    <a:pt x="944007" y="49320"/>
                    <a:pt x="944007" y="110158"/>
                  </a:cubicBezTo>
                  <a:lnTo>
                    <a:pt x="944007" y="416771"/>
                  </a:lnTo>
                  <a:cubicBezTo>
                    <a:pt x="944007" y="445987"/>
                    <a:pt x="932401" y="474006"/>
                    <a:pt x="911742" y="494665"/>
                  </a:cubicBezTo>
                  <a:cubicBezTo>
                    <a:pt x="891083" y="515324"/>
                    <a:pt x="863064" y="526930"/>
                    <a:pt x="833848" y="526930"/>
                  </a:cubicBezTo>
                  <a:lnTo>
                    <a:pt x="110158" y="526930"/>
                  </a:lnTo>
                  <a:cubicBezTo>
                    <a:pt x="49320" y="526930"/>
                    <a:pt x="0" y="477610"/>
                    <a:pt x="0" y="416771"/>
                  </a:cubicBezTo>
                  <a:lnTo>
                    <a:pt x="0" y="110158"/>
                  </a:lnTo>
                  <a:cubicBezTo>
                    <a:pt x="0" y="80943"/>
                    <a:pt x="11606" y="52923"/>
                    <a:pt x="32265" y="32265"/>
                  </a:cubicBezTo>
                  <a:cubicBezTo>
                    <a:pt x="52923" y="11606"/>
                    <a:pt x="80943" y="0"/>
                    <a:pt x="110158" y="0"/>
                  </a:cubicBezTo>
                  <a:close/>
                </a:path>
              </a:pathLst>
            </a:custGeom>
            <a:solidFill>
              <a:srgbClr val="EEEEEE"/>
            </a:solidFill>
          </p:spPr>
        </p:sp>
        <p:sp>
          <p:nvSpPr>
            <p:cNvPr name="TextBox 18" id="18"/>
            <p:cNvSpPr txBox="true"/>
            <p:nvPr/>
          </p:nvSpPr>
          <p:spPr>
            <a:xfrm>
              <a:off x="0" y="-38100"/>
              <a:ext cx="944007" cy="565030"/>
            </a:xfrm>
            <a:prstGeom prst="rect">
              <a:avLst/>
            </a:prstGeom>
          </p:spPr>
          <p:txBody>
            <a:bodyPr anchor="ctr" rtlCol="false" tIns="50800" lIns="50800" bIns="50800" rIns="50800"/>
            <a:lstStyle/>
            <a:p>
              <a:pPr algn="ctr">
                <a:lnSpc>
                  <a:spcPts val="2520"/>
                </a:lnSpc>
              </a:pPr>
            </a:p>
          </p:txBody>
        </p:sp>
      </p:grpSp>
      <p:grpSp>
        <p:nvGrpSpPr>
          <p:cNvPr name="Group 19" id="19"/>
          <p:cNvGrpSpPr/>
          <p:nvPr/>
        </p:nvGrpSpPr>
        <p:grpSpPr>
          <a:xfrm rot="0">
            <a:off x="9144000" y="2094349"/>
            <a:ext cx="3584275" cy="2000687"/>
            <a:chOff x="0" y="0"/>
            <a:chExt cx="944007" cy="526930"/>
          </a:xfrm>
        </p:grpSpPr>
        <p:sp>
          <p:nvSpPr>
            <p:cNvPr name="Freeform 20" id="20"/>
            <p:cNvSpPr/>
            <p:nvPr/>
          </p:nvSpPr>
          <p:spPr>
            <a:xfrm flipH="false" flipV="false" rot="0">
              <a:off x="0" y="0"/>
              <a:ext cx="944007" cy="526930"/>
            </a:xfrm>
            <a:custGeom>
              <a:avLst/>
              <a:gdLst/>
              <a:ahLst/>
              <a:cxnLst/>
              <a:rect r="r" b="b" t="t" l="l"/>
              <a:pathLst>
                <a:path h="526930" w="944007">
                  <a:moveTo>
                    <a:pt x="110158" y="0"/>
                  </a:moveTo>
                  <a:lnTo>
                    <a:pt x="833848" y="0"/>
                  </a:lnTo>
                  <a:cubicBezTo>
                    <a:pt x="894687" y="0"/>
                    <a:pt x="944007" y="49320"/>
                    <a:pt x="944007" y="110158"/>
                  </a:cubicBezTo>
                  <a:lnTo>
                    <a:pt x="944007" y="416771"/>
                  </a:lnTo>
                  <a:cubicBezTo>
                    <a:pt x="944007" y="445987"/>
                    <a:pt x="932401" y="474006"/>
                    <a:pt x="911742" y="494665"/>
                  </a:cubicBezTo>
                  <a:cubicBezTo>
                    <a:pt x="891083" y="515324"/>
                    <a:pt x="863064" y="526930"/>
                    <a:pt x="833848" y="526930"/>
                  </a:cubicBezTo>
                  <a:lnTo>
                    <a:pt x="110158" y="526930"/>
                  </a:lnTo>
                  <a:cubicBezTo>
                    <a:pt x="49320" y="526930"/>
                    <a:pt x="0" y="477610"/>
                    <a:pt x="0" y="416771"/>
                  </a:cubicBezTo>
                  <a:lnTo>
                    <a:pt x="0" y="110158"/>
                  </a:lnTo>
                  <a:cubicBezTo>
                    <a:pt x="0" y="80943"/>
                    <a:pt x="11606" y="52923"/>
                    <a:pt x="32265" y="32265"/>
                  </a:cubicBezTo>
                  <a:cubicBezTo>
                    <a:pt x="52923" y="11606"/>
                    <a:pt x="80943" y="0"/>
                    <a:pt x="110158" y="0"/>
                  </a:cubicBezTo>
                  <a:close/>
                </a:path>
              </a:pathLst>
            </a:custGeom>
            <a:solidFill>
              <a:srgbClr val="EEEEEE"/>
            </a:solidFill>
          </p:spPr>
        </p:sp>
        <p:sp>
          <p:nvSpPr>
            <p:cNvPr name="TextBox 21" id="21"/>
            <p:cNvSpPr txBox="true"/>
            <p:nvPr/>
          </p:nvSpPr>
          <p:spPr>
            <a:xfrm>
              <a:off x="0" y="-38100"/>
              <a:ext cx="944007" cy="565030"/>
            </a:xfrm>
            <a:prstGeom prst="rect">
              <a:avLst/>
            </a:prstGeom>
          </p:spPr>
          <p:txBody>
            <a:bodyPr anchor="ctr" rtlCol="false" tIns="50800" lIns="50800" bIns="50800" rIns="50800"/>
            <a:lstStyle/>
            <a:p>
              <a:pPr algn="ctr">
                <a:lnSpc>
                  <a:spcPts val="2520"/>
                </a:lnSpc>
              </a:pPr>
            </a:p>
          </p:txBody>
        </p:sp>
      </p:grpSp>
      <p:sp>
        <p:nvSpPr>
          <p:cNvPr name="TextBox 22" id="22"/>
          <p:cNvSpPr txBox="true"/>
          <p:nvPr/>
        </p:nvSpPr>
        <p:spPr>
          <a:xfrm rot="0">
            <a:off x="11033961" y="7310357"/>
            <a:ext cx="3583030" cy="588767"/>
          </a:xfrm>
          <a:prstGeom prst="rect">
            <a:avLst/>
          </a:prstGeom>
        </p:spPr>
        <p:txBody>
          <a:bodyPr anchor="t" rtlCol="false" tIns="0" lIns="0" bIns="0" rIns="0">
            <a:spAutoFit/>
          </a:bodyPr>
          <a:lstStyle/>
          <a:p>
            <a:pPr algn="ctr">
              <a:lnSpc>
                <a:spcPts val="4429"/>
              </a:lnSpc>
            </a:pPr>
            <a:r>
              <a:rPr lang="en-US" sz="4429">
                <a:solidFill>
                  <a:srgbClr val="C71F1A"/>
                </a:solidFill>
                <a:latin typeface="Anton"/>
                <a:ea typeface="Anton"/>
                <a:cs typeface="Anton"/>
                <a:sym typeface="Anton"/>
              </a:rPr>
              <a:t>HDFS</a:t>
            </a:r>
          </a:p>
        </p:txBody>
      </p:sp>
      <p:sp>
        <p:nvSpPr>
          <p:cNvPr name="TextBox 23" id="23"/>
          <p:cNvSpPr txBox="true"/>
          <p:nvPr/>
        </p:nvSpPr>
        <p:spPr>
          <a:xfrm rot="0">
            <a:off x="11033961" y="5143599"/>
            <a:ext cx="3583030" cy="588767"/>
          </a:xfrm>
          <a:prstGeom prst="rect">
            <a:avLst/>
          </a:prstGeom>
        </p:spPr>
        <p:txBody>
          <a:bodyPr anchor="t" rtlCol="false" tIns="0" lIns="0" bIns="0" rIns="0">
            <a:spAutoFit/>
          </a:bodyPr>
          <a:lstStyle/>
          <a:p>
            <a:pPr algn="ctr">
              <a:lnSpc>
                <a:spcPts val="4429"/>
              </a:lnSpc>
            </a:pPr>
            <a:r>
              <a:rPr lang="en-US" sz="4429">
                <a:solidFill>
                  <a:srgbClr val="111111"/>
                </a:solidFill>
                <a:latin typeface="Anton"/>
                <a:ea typeface="Anton"/>
                <a:cs typeface="Anton"/>
                <a:sym typeface="Anton"/>
              </a:rPr>
              <a:t>YARN</a:t>
            </a:r>
          </a:p>
        </p:txBody>
      </p:sp>
      <p:sp>
        <p:nvSpPr>
          <p:cNvPr name="TextBox 24" id="24"/>
          <p:cNvSpPr txBox="true"/>
          <p:nvPr/>
        </p:nvSpPr>
        <p:spPr>
          <a:xfrm rot="0">
            <a:off x="9144000" y="2843171"/>
            <a:ext cx="3584275" cy="588767"/>
          </a:xfrm>
          <a:prstGeom prst="rect">
            <a:avLst/>
          </a:prstGeom>
        </p:spPr>
        <p:txBody>
          <a:bodyPr anchor="t" rtlCol="false" tIns="0" lIns="0" bIns="0" rIns="0">
            <a:spAutoFit/>
          </a:bodyPr>
          <a:lstStyle/>
          <a:p>
            <a:pPr algn="ctr">
              <a:lnSpc>
                <a:spcPts val="4429"/>
              </a:lnSpc>
            </a:pPr>
            <a:r>
              <a:rPr lang="en-US" sz="4429">
                <a:solidFill>
                  <a:srgbClr val="C71F1A"/>
                </a:solidFill>
                <a:latin typeface="Anton"/>
                <a:ea typeface="Anton"/>
                <a:cs typeface="Anton"/>
                <a:sym typeface="Anton"/>
              </a:rPr>
              <a:t>mapreduce</a:t>
            </a:r>
          </a:p>
        </p:txBody>
      </p:sp>
      <p:sp>
        <p:nvSpPr>
          <p:cNvPr name="TextBox 25" id="25"/>
          <p:cNvSpPr txBox="true"/>
          <p:nvPr/>
        </p:nvSpPr>
        <p:spPr>
          <a:xfrm rot="0">
            <a:off x="13700909" y="2843171"/>
            <a:ext cx="2027811" cy="588767"/>
          </a:xfrm>
          <a:prstGeom prst="rect">
            <a:avLst/>
          </a:prstGeom>
        </p:spPr>
        <p:txBody>
          <a:bodyPr anchor="t" rtlCol="false" tIns="0" lIns="0" bIns="0" rIns="0">
            <a:spAutoFit/>
          </a:bodyPr>
          <a:lstStyle/>
          <a:p>
            <a:pPr algn="ctr">
              <a:lnSpc>
                <a:spcPts val="4429"/>
              </a:lnSpc>
            </a:pPr>
            <a:r>
              <a:rPr lang="en-US" sz="4429">
                <a:solidFill>
                  <a:srgbClr val="111111"/>
                </a:solidFill>
                <a:latin typeface="Anton"/>
                <a:ea typeface="Anton"/>
                <a:cs typeface="Anton"/>
                <a:sym typeface="Anton"/>
              </a:rPr>
              <a:t>others</a:t>
            </a:r>
          </a:p>
        </p:txBody>
      </p:sp>
      <p:sp>
        <p:nvSpPr>
          <p:cNvPr name="TextBox 26" id="26"/>
          <p:cNvSpPr txBox="true"/>
          <p:nvPr/>
        </p:nvSpPr>
        <p:spPr>
          <a:xfrm rot="0">
            <a:off x="1012444" y="2821760"/>
            <a:ext cx="5992729" cy="1724025"/>
          </a:xfrm>
          <a:prstGeom prst="rect">
            <a:avLst/>
          </a:prstGeom>
        </p:spPr>
        <p:txBody>
          <a:bodyPr anchor="t" rtlCol="false" tIns="0" lIns="0" bIns="0" rIns="0">
            <a:spAutoFit/>
          </a:bodyPr>
          <a:lstStyle/>
          <a:p>
            <a:pPr algn="l">
              <a:lnSpc>
                <a:spcPts val="12000"/>
              </a:lnSpc>
            </a:pPr>
            <a:r>
              <a:rPr lang="en-US" sz="15000">
                <a:solidFill>
                  <a:srgbClr val="EEEEEE"/>
                </a:solidFill>
                <a:latin typeface="Anton"/>
                <a:ea typeface="Anton"/>
                <a:cs typeface="Anton"/>
                <a:sym typeface="Anton"/>
              </a:rPr>
              <a:t>hadoop</a:t>
            </a:r>
          </a:p>
        </p:txBody>
      </p:sp>
      <p:sp>
        <p:nvSpPr>
          <p:cNvPr name="TextBox 27" id="27"/>
          <p:cNvSpPr txBox="true"/>
          <p:nvPr/>
        </p:nvSpPr>
        <p:spPr>
          <a:xfrm rot="0">
            <a:off x="9586582" y="990600"/>
            <a:ext cx="708551" cy="306705"/>
          </a:xfrm>
          <a:prstGeom prst="rect">
            <a:avLst/>
          </a:prstGeom>
        </p:spPr>
        <p:txBody>
          <a:bodyPr anchor="t" rtlCol="false" tIns="0" lIns="0" bIns="0" rIns="0">
            <a:spAutoFit/>
          </a:bodyPr>
          <a:lstStyle/>
          <a:p>
            <a:pPr algn="just">
              <a:lnSpc>
                <a:spcPts val="2520"/>
              </a:lnSpc>
            </a:pPr>
            <a:r>
              <a:rPr lang="en-US" sz="1800">
                <a:solidFill>
                  <a:srgbClr val="EEEEEE"/>
                </a:solidFill>
                <a:latin typeface="Montserrat"/>
                <a:ea typeface="Montserrat"/>
                <a:cs typeface="Montserrat"/>
                <a:sym typeface="Montserrat"/>
              </a:rPr>
              <a:t>2024</a:t>
            </a:r>
          </a:p>
        </p:txBody>
      </p:sp>
      <p:sp>
        <p:nvSpPr>
          <p:cNvPr name="TextBox 28" id="28"/>
          <p:cNvSpPr txBox="true"/>
          <p:nvPr/>
        </p:nvSpPr>
        <p:spPr>
          <a:xfrm rot="0">
            <a:off x="16550749" y="990600"/>
            <a:ext cx="708551" cy="306705"/>
          </a:xfrm>
          <a:prstGeom prst="rect">
            <a:avLst/>
          </a:prstGeom>
        </p:spPr>
        <p:txBody>
          <a:bodyPr anchor="t" rtlCol="false" tIns="0" lIns="0" bIns="0" rIns="0">
            <a:spAutoFit/>
          </a:bodyPr>
          <a:lstStyle/>
          <a:p>
            <a:pPr algn="r">
              <a:lnSpc>
                <a:spcPts val="2520"/>
              </a:lnSpc>
            </a:pPr>
            <a:r>
              <a:rPr lang="en-US" sz="1800">
                <a:solidFill>
                  <a:srgbClr val="EEEEEE"/>
                </a:solidFill>
                <a:latin typeface="Montserrat"/>
                <a:ea typeface="Montserrat"/>
                <a:cs typeface="Montserrat"/>
                <a:sym typeface="Montserrat"/>
              </a:rPr>
              <a:t>(05)</a:t>
            </a:r>
          </a:p>
        </p:txBody>
      </p:sp>
      <p:sp>
        <p:nvSpPr>
          <p:cNvPr name="TextBox 29" id="29"/>
          <p:cNvSpPr txBox="true"/>
          <p:nvPr/>
        </p:nvSpPr>
        <p:spPr>
          <a:xfrm rot="0">
            <a:off x="1028700" y="990600"/>
            <a:ext cx="4608680" cy="306705"/>
          </a:xfrm>
          <a:prstGeom prst="rect">
            <a:avLst/>
          </a:prstGeom>
        </p:spPr>
        <p:txBody>
          <a:bodyPr anchor="t" rtlCol="false" tIns="0" lIns="0" bIns="0" rIns="0">
            <a:spAutoFit/>
          </a:bodyPr>
          <a:lstStyle/>
          <a:p>
            <a:pPr algn="just">
              <a:lnSpc>
                <a:spcPts val="2520"/>
              </a:lnSpc>
            </a:pPr>
            <a:r>
              <a:rPr lang="en-US" sz="1800">
                <a:solidFill>
                  <a:srgbClr val="EEEEEE"/>
                </a:solidFill>
                <a:latin typeface="Montserrat"/>
                <a:ea typeface="Montserrat"/>
                <a:cs typeface="Montserrat"/>
                <a:sym typeface="Montserrat"/>
              </a:rPr>
              <a:t>VITAMIN TRI THỨC</a:t>
            </a:r>
          </a:p>
        </p:txBody>
      </p:sp>
      <p:sp>
        <p:nvSpPr>
          <p:cNvPr name="TextBox 30" id="30"/>
          <p:cNvSpPr txBox="true"/>
          <p:nvPr/>
        </p:nvSpPr>
        <p:spPr>
          <a:xfrm rot="0">
            <a:off x="9825408" y="5698582"/>
            <a:ext cx="6142134" cy="396240"/>
          </a:xfrm>
          <a:prstGeom prst="rect">
            <a:avLst/>
          </a:prstGeom>
        </p:spPr>
        <p:txBody>
          <a:bodyPr anchor="t" rtlCol="false" tIns="0" lIns="0" bIns="0" rIns="0">
            <a:spAutoFit/>
          </a:bodyPr>
          <a:lstStyle/>
          <a:p>
            <a:pPr algn="ctr">
              <a:lnSpc>
                <a:spcPts val="3359"/>
              </a:lnSpc>
            </a:pPr>
            <a:r>
              <a:rPr lang="en-US" sz="2399">
                <a:solidFill>
                  <a:srgbClr val="111111"/>
                </a:solidFill>
                <a:latin typeface="Montserrat"/>
                <a:ea typeface="Montserrat"/>
                <a:cs typeface="Montserrat"/>
                <a:sym typeface="Montserrat"/>
              </a:rPr>
              <a:t>Quản lý tài nguyên cụm</a:t>
            </a:r>
          </a:p>
        </p:txBody>
      </p:sp>
      <p:sp>
        <p:nvSpPr>
          <p:cNvPr name="TextBox 31" id="31"/>
          <p:cNvSpPr txBox="true"/>
          <p:nvPr/>
        </p:nvSpPr>
        <p:spPr>
          <a:xfrm rot="0">
            <a:off x="9825408" y="7861024"/>
            <a:ext cx="6142134" cy="396240"/>
          </a:xfrm>
          <a:prstGeom prst="rect">
            <a:avLst/>
          </a:prstGeom>
        </p:spPr>
        <p:txBody>
          <a:bodyPr anchor="t" rtlCol="false" tIns="0" lIns="0" bIns="0" rIns="0">
            <a:spAutoFit/>
          </a:bodyPr>
          <a:lstStyle/>
          <a:p>
            <a:pPr algn="ctr">
              <a:lnSpc>
                <a:spcPts val="3359"/>
              </a:lnSpc>
            </a:pPr>
            <a:r>
              <a:rPr lang="en-US" sz="2399">
                <a:solidFill>
                  <a:srgbClr val="111111"/>
                </a:solidFill>
                <a:latin typeface="Montserrat"/>
                <a:ea typeface="Montserrat"/>
                <a:cs typeface="Montserrat"/>
                <a:sym typeface="Montserrat"/>
              </a:rPr>
              <a:t>Lưu trữ dữ liệu</a:t>
            </a:r>
          </a:p>
        </p:txBody>
      </p:sp>
      <p:sp>
        <p:nvSpPr>
          <p:cNvPr name="TextBox 32" id="32"/>
          <p:cNvSpPr txBox="true"/>
          <p:nvPr/>
        </p:nvSpPr>
        <p:spPr>
          <a:xfrm rot="0">
            <a:off x="9719994" y="3393838"/>
            <a:ext cx="2432288" cy="396240"/>
          </a:xfrm>
          <a:prstGeom prst="rect">
            <a:avLst/>
          </a:prstGeom>
        </p:spPr>
        <p:txBody>
          <a:bodyPr anchor="t" rtlCol="false" tIns="0" lIns="0" bIns="0" rIns="0">
            <a:spAutoFit/>
          </a:bodyPr>
          <a:lstStyle/>
          <a:p>
            <a:pPr algn="ctr">
              <a:lnSpc>
                <a:spcPts val="3359"/>
              </a:lnSpc>
            </a:pPr>
            <a:r>
              <a:rPr lang="en-US" sz="2399">
                <a:solidFill>
                  <a:srgbClr val="111111"/>
                </a:solidFill>
                <a:latin typeface="Montserrat"/>
                <a:ea typeface="Montserrat"/>
                <a:cs typeface="Montserrat"/>
                <a:sym typeface="Montserrat"/>
              </a:rPr>
              <a:t>Xử lý dữ liệu</a:t>
            </a:r>
          </a:p>
        </p:txBody>
      </p:sp>
      <p:sp>
        <p:nvSpPr>
          <p:cNvPr name="TextBox 33" id="33"/>
          <p:cNvSpPr txBox="true"/>
          <p:nvPr/>
        </p:nvSpPr>
        <p:spPr>
          <a:xfrm rot="0">
            <a:off x="13498671" y="3393838"/>
            <a:ext cx="2432288" cy="396240"/>
          </a:xfrm>
          <a:prstGeom prst="rect">
            <a:avLst/>
          </a:prstGeom>
        </p:spPr>
        <p:txBody>
          <a:bodyPr anchor="t" rtlCol="false" tIns="0" lIns="0" bIns="0" rIns="0">
            <a:spAutoFit/>
          </a:bodyPr>
          <a:lstStyle/>
          <a:p>
            <a:pPr algn="ctr">
              <a:lnSpc>
                <a:spcPts val="3359"/>
              </a:lnSpc>
            </a:pPr>
            <a:r>
              <a:rPr lang="en-US" sz="2399">
                <a:solidFill>
                  <a:srgbClr val="111111"/>
                </a:solidFill>
                <a:latin typeface="Montserrat"/>
                <a:ea typeface="Montserrat"/>
                <a:cs typeface="Montserrat"/>
                <a:sym typeface="Montserrat"/>
              </a:rPr>
              <a:t>Xử lý dữ liệu</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TextBox 2" id="2"/>
          <p:cNvSpPr txBox="true"/>
          <p:nvPr/>
        </p:nvSpPr>
        <p:spPr>
          <a:xfrm rot="0">
            <a:off x="1028700" y="2339187"/>
            <a:ext cx="12943019" cy="1724025"/>
          </a:xfrm>
          <a:prstGeom prst="rect">
            <a:avLst/>
          </a:prstGeom>
        </p:spPr>
        <p:txBody>
          <a:bodyPr anchor="t" rtlCol="false" tIns="0" lIns="0" bIns="0" rIns="0">
            <a:spAutoFit/>
          </a:bodyPr>
          <a:lstStyle/>
          <a:p>
            <a:pPr algn="l">
              <a:lnSpc>
                <a:spcPts val="12000"/>
              </a:lnSpc>
            </a:pPr>
            <a:r>
              <a:rPr lang="en-US" sz="15000">
                <a:solidFill>
                  <a:srgbClr val="C71F1A"/>
                </a:solidFill>
                <a:latin typeface="Anton"/>
                <a:ea typeface="Anton"/>
                <a:cs typeface="Anton"/>
                <a:sym typeface="Anton"/>
              </a:rPr>
              <a:t>mapreduce</a:t>
            </a:r>
          </a:p>
        </p:txBody>
      </p:sp>
      <p:grpSp>
        <p:nvGrpSpPr>
          <p:cNvPr name="Group 3" id="3"/>
          <p:cNvGrpSpPr/>
          <p:nvPr/>
        </p:nvGrpSpPr>
        <p:grpSpPr>
          <a:xfrm rot="0">
            <a:off x="1028700" y="5474431"/>
            <a:ext cx="6955562" cy="1006534"/>
            <a:chOff x="0" y="0"/>
            <a:chExt cx="9274083" cy="1342046"/>
          </a:xfrm>
        </p:grpSpPr>
        <p:sp>
          <p:nvSpPr>
            <p:cNvPr name="TextBox 4" id="4"/>
            <p:cNvSpPr txBox="true"/>
            <p:nvPr/>
          </p:nvSpPr>
          <p:spPr>
            <a:xfrm rot="0">
              <a:off x="1188963" y="123825"/>
              <a:ext cx="8085120" cy="1218221"/>
            </a:xfrm>
            <a:prstGeom prst="rect">
              <a:avLst/>
            </a:prstGeom>
          </p:spPr>
          <p:txBody>
            <a:bodyPr anchor="t" rtlCol="false" tIns="0" lIns="0" bIns="0" rIns="0">
              <a:spAutoFit/>
            </a:bodyPr>
            <a:lstStyle/>
            <a:p>
              <a:pPr algn="l">
                <a:lnSpc>
                  <a:spcPts val="6627"/>
                </a:lnSpc>
              </a:pPr>
              <a:r>
                <a:rPr lang="en-US" sz="6627">
                  <a:solidFill>
                    <a:srgbClr val="111111"/>
                  </a:solidFill>
                  <a:latin typeface="Anton"/>
                  <a:ea typeface="Anton"/>
                  <a:cs typeface="Anton"/>
                  <a:sym typeface="Anton"/>
                </a:rPr>
                <a:t>map</a:t>
              </a:r>
            </a:p>
          </p:txBody>
        </p:sp>
        <p:sp>
          <p:nvSpPr>
            <p:cNvPr name="Freeform 5" id="5"/>
            <p:cNvSpPr/>
            <p:nvPr/>
          </p:nvSpPr>
          <p:spPr>
            <a:xfrm flipH="false" flipV="false" rot="0">
              <a:off x="0" y="0"/>
              <a:ext cx="921961" cy="1059726"/>
            </a:xfrm>
            <a:custGeom>
              <a:avLst/>
              <a:gdLst/>
              <a:ahLst/>
              <a:cxnLst/>
              <a:rect r="r" b="b" t="t" l="l"/>
              <a:pathLst>
                <a:path h="1059726" w="921961">
                  <a:moveTo>
                    <a:pt x="0" y="0"/>
                  </a:moveTo>
                  <a:lnTo>
                    <a:pt x="921961" y="0"/>
                  </a:lnTo>
                  <a:lnTo>
                    <a:pt x="921961" y="1059726"/>
                  </a:lnTo>
                  <a:lnTo>
                    <a:pt x="0" y="10597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6" id="6"/>
          <p:cNvGrpSpPr/>
          <p:nvPr/>
        </p:nvGrpSpPr>
        <p:grpSpPr>
          <a:xfrm rot="0">
            <a:off x="9121819" y="5464567"/>
            <a:ext cx="8137481" cy="1016398"/>
            <a:chOff x="0" y="0"/>
            <a:chExt cx="10849975" cy="1355197"/>
          </a:xfrm>
        </p:grpSpPr>
        <p:sp>
          <p:nvSpPr>
            <p:cNvPr name="TextBox 7" id="7"/>
            <p:cNvSpPr txBox="true"/>
            <p:nvPr/>
          </p:nvSpPr>
          <p:spPr>
            <a:xfrm rot="0">
              <a:off x="1486374" y="136976"/>
              <a:ext cx="9363601" cy="1218221"/>
            </a:xfrm>
            <a:prstGeom prst="rect">
              <a:avLst/>
            </a:prstGeom>
          </p:spPr>
          <p:txBody>
            <a:bodyPr anchor="t" rtlCol="false" tIns="0" lIns="0" bIns="0" rIns="0">
              <a:spAutoFit/>
            </a:bodyPr>
            <a:lstStyle/>
            <a:p>
              <a:pPr algn="l">
                <a:lnSpc>
                  <a:spcPts val="6627"/>
                </a:lnSpc>
              </a:pPr>
              <a:r>
                <a:rPr lang="en-US" sz="6627">
                  <a:solidFill>
                    <a:srgbClr val="111111"/>
                  </a:solidFill>
                  <a:latin typeface="Anton"/>
                  <a:ea typeface="Anton"/>
                  <a:cs typeface="Anton"/>
                  <a:sym typeface="Anton"/>
                </a:rPr>
                <a:t>reduce</a:t>
              </a:r>
            </a:p>
          </p:txBody>
        </p:sp>
        <p:sp>
          <p:nvSpPr>
            <p:cNvPr name="Freeform 8" id="8"/>
            <p:cNvSpPr/>
            <p:nvPr/>
          </p:nvSpPr>
          <p:spPr>
            <a:xfrm flipH="false" flipV="false" rot="0">
              <a:off x="0" y="0"/>
              <a:ext cx="933403" cy="1072877"/>
            </a:xfrm>
            <a:custGeom>
              <a:avLst/>
              <a:gdLst/>
              <a:ahLst/>
              <a:cxnLst/>
              <a:rect r="r" b="b" t="t" l="l"/>
              <a:pathLst>
                <a:path h="1072877" w="933403">
                  <a:moveTo>
                    <a:pt x="0" y="0"/>
                  </a:moveTo>
                  <a:lnTo>
                    <a:pt x="933403" y="0"/>
                  </a:lnTo>
                  <a:lnTo>
                    <a:pt x="933403" y="1072877"/>
                  </a:lnTo>
                  <a:lnTo>
                    <a:pt x="0" y="10728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9" id="9"/>
          <p:cNvSpPr txBox="true"/>
          <p:nvPr/>
        </p:nvSpPr>
        <p:spPr>
          <a:xfrm rot="0">
            <a:off x="1028700" y="4025112"/>
            <a:ext cx="11292572" cy="815340"/>
          </a:xfrm>
          <a:prstGeom prst="rect">
            <a:avLst/>
          </a:prstGeom>
        </p:spPr>
        <p:txBody>
          <a:bodyPr anchor="t" rtlCol="false" tIns="0" lIns="0" bIns="0" rIns="0">
            <a:spAutoFit/>
          </a:bodyPr>
          <a:lstStyle/>
          <a:p>
            <a:pPr algn="l">
              <a:lnSpc>
                <a:spcPts val="3359"/>
              </a:lnSpc>
            </a:pPr>
            <a:r>
              <a:rPr lang="en-US" sz="2400">
                <a:solidFill>
                  <a:srgbClr val="111111"/>
                </a:solidFill>
                <a:latin typeface="Montserrat"/>
                <a:ea typeface="Montserrat"/>
                <a:cs typeface="Montserrat"/>
                <a:sym typeface="Montserrat"/>
              </a:rPr>
              <a:t>MapReduce là một mô hình lập trình được thiết kế để xử lý tính toán song song và phân tán trên các hệ thống phân tán.</a:t>
            </a:r>
          </a:p>
        </p:txBody>
      </p:sp>
      <p:grpSp>
        <p:nvGrpSpPr>
          <p:cNvPr name="Group 10" id="10"/>
          <p:cNvGrpSpPr/>
          <p:nvPr/>
        </p:nvGrpSpPr>
        <p:grpSpPr>
          <a:xfrm rot="0">
            <a:off x="1028700" y="1028700"/>
            <a:ext cx="16230600" cy="268605"/>
            <a:chOff x="0" y="0"/>
            <a:chExt cx="21640800" cy="358140"/>
          </a:xfrm>
        </p:grpSpPr>
        <p:sp>
          <p:nvSpPr>
            <p:cNvPr name="TextBox 11" id="11"/>
            <p:cNvSpPr txBox="true"/>
            <p:nvPr/>
          </p:nvSpPr>
          <p:spPr>
            <a:xfrm rot="0">
              <a:off x="0" y="-38100"/>
              <a:ext cx="6144907" cy="396240"/>
            </a:xfrm>
            <a:prstGeom prst="rect">
              <a:avLst/>
            </a:prstGeom>
          </p:spPr>
          <p:txBody>
            <a:bodyPr anchor="t" rtlCol="false" tIns="0" lIns="0" bIns="0" rIns="0">
              <a:spAutoFit/>
            </a:bodyPr>
            <a:lstStyle/>
            <a:p>
              <a:pPr algn="just">
                <a:lnSpc>
                  <a:spcPts val="2520"/>
                </a:lnSpc>
              </a:pPr>
              <a:r>
                <a:rPr lang="en-US" sz="1800">
                  <a:solidFill>
                    <a:srgbClr val="111111"/>
                  </a:solidFill>
                  <a:latin typeface="Montserrat"/>
                  <a:ea typeface="Montserrat"/>
                  <a:cs typeface="Montserrat"/>
                  <a:sym typeface="Montserrat"/>
                </a:rPr>
                <a:t>VITAMIN TRI THỨC</a:t>
              </a:r>
            </a:p>
          </p:txBody>
        </p:sp>
        <p:sp>
          <p:nvSpPr>
            <p:cNvPr name="TextBox 12" id="12"/>
            <p:cNvSpPr txBox="true"/>
            <p:nvPr/>
          </p:nvSpPr>
          <p:spPr>
            <a:xfrm rot="0">
              <a:off x="11410510" y="-38100"/>
              <a:ext cx="944735" cy="396240"/>
            </a:xfrm>
            <a:prstGeom prst="rect">
              <a:avLst/>
            </a:prstGeom>
          </p:spPr>
          <p:txBody>
            <a:bodyPr anchor="t" rtlCol="false" tIns="0" lIns="0" bIns="0" rIns="0">
              <a:spAutoFit/>
            </a:bodyPr>
            <a:lstStyle/>
            <a:p>
              <a:pPr algn="just">
                <a:lnSpc>
                  <a:spcPts val="2520"/>
                </a:lnSpc>
              </a:pPr>
              <a:r>
                <a:rPr lang="en-US" sz="1800">
                  <a:solidFill>
                    <a:srgbClr val="111111"/>
                  </a:solidFill>
                  <a:latin typeface="Montserrat"/>
                  <a:ea typeface="Montserrat"/>
                  <a:cs typeface="Montserrat"/>
                  <a:sym typeface="Montserrat"/>
                </a:rPr>
                <a:t>2024</a:t>
              </a:r>
            </a:p>
          </p:txBody>
        </p:sp>
        <p:sp>
          <p:nvSpPr>
            <p:cNvPr name="TextBox 13" id="13"/>
            <p:cNvSpPr txBox="true"/>
            <p:nvPr/>
          </p:nvSpPr>
          <p:spPr>
            <a:xfrm rot="0">
              <a:off x="20696065" y="-38100"/>
              <a:ext cx="944735" cy="396240"/>
            </a:xfrm>
            <a:prstGeom prst="rect">
              <a:avLst/>
            </a:prstGeom>
          </p:spPr>
          <p:txBody>
            <a:bodyPr anchor="t" rtlCol="false" tIns="0" lIns="0" bIns="0" rIns="0">
              <a:spAutoFit/>
            </a:bodyPr>
            <a:lstStyle/>
            <a:p>
              <a:pPr algn="r">
                <a:lnSpc>
                  <a:spcPts val="2520"/>
                </a:lnSpc>
              </a:pPr>
              <a:r>
                <a:rPr lang="en-US" sz="1800">
                  <a:solidFill>
                    <a:srgbClr val="C71F1A"/>
                  </a:solidFill>
                  <a:latin typeface="Montserrat"/>
                  <a:ea typeface="Montserrat"/>
                  <a:cs typeface="Montserrat"/>
                  <a:sym typeface="Montserrat"/>
                </a:rPr>
                <a:t>(06)</a:t>
              </a:r>
            </a:p>
          </p:txBody>
        </p:sp>
      </p:grpSp>
      <p:sp>
        <p:nvSpPr>
          <p:cNvPr name="Freeform 14" id="14"/>
          <p:cNvSpPr/>
          <p:nvPr/>
        </p:nvSpPr>
        <p:spPr>
          <a:xfrm flipH="false" flipV="false" rot="0">
            <a:off x="1109755" y="8033429"/>
            <a:ext cx="6711736" cy="1599751"/>
          </a:xfrm>
          <a:custGeom>
            <a:avLst/>
            <a:gdLst/>
            <a:ahLst/>
            <a:cxnLst/>
            <a:rect r="r" b="b" t="t" l="l"/>
            <a:pathLst>
              <a:path h="1599751" w="6711736">
                <a:moveTo>
                  <a:pt x="0" y="0"/>
                </a:moveTo>
                <a:lnTo>
                  <a:pt x="6711736" y="0"/>
                </a:lnTo>
                <a:lnTo>
                  <a:pt x="6711736" y="1599750"/>
                </a:lnTo>
                <a:lnTo>
                  <a:pt x="0" y="1599750"/>
                </a:lnTo>
                <a:lnTo>
                  <a:pt x="0" y="0"/>
                </a:lnTo>
                <a:close/>
              </a:path>
            </a:pathLst>
          </a:custGeom>
          <a:blipFill>
            <a:blip r:embed="rId4"/>
            <a:stretch>
              <a:fillRect l="0" t="0" r="0" b="0"/>
            </a:stretch>
          </a:blipFill>
        </p:spPr>
      </p:sp>
      <p:sp>
        <p:nvSpPr>
          <p:cNvPr name="Freeform 15" id="15"/>
          <p:cNvSpPr/>
          <p:nvPr/>
        </p:nvSpPr>
        <p:spPr>
          <a:xfrm flipH="false" flipV="false" rot="0">
            <a:off x="10104652" y="8174956"/>
            <a:ext cx="7623675" cy="1316697"/>
          </a:xfrm>
          <a:custGeom>
            <a:avLst/>
            <a:gdLst/>
            <a:ahLst/>
            <a:cxnLst/>
            <a:rect r="r" b="b" t="t" l="l"/>
            <a:pathLst>
              <a:path h="1316697" w="7623675">
                <a:moveTo>
                  <a:pt x="0" y="0"/>
                </a:moveTo>
                <a:lnTo>
                  <a:pt x="7623675" y="0"/>
                </a:lnTo>
                <a:lnTo>
                  <a:pt x="7623675" y="1316696"/>
                </a:lnTo>
                <a:lnTo>
                  <a:pt x="0" y="1316696"/>
                </a:lnTo>
                <a:lnTo>
                  <a:pt x="0" y="0"/>
                </a:lnTo>
                <a:close/>
              </a:path>
            </a:pathLst>
          </a:custGeom>
          <a:blipFill>
            <a:blip r:embed="rId5"/>
            <a:stretch>
              <a:fillRect l="0" t="0" r="0" b="0"/>
            </a:stretch>
          </a:blipFill>
        </p:spPr>
      </p:sp>
      <p:sp>
        <p:nvSpPr>
          <p:cNvPr name="TextBox 16" id="16"/>
          <p:cNvSpPr txBox="true"/>
          <p:nvPr/>
        </p:nvSpPr>
        <p:spPr>
          <a:xfrm rot="0">
            <a:off x="1960419" y="6638657"/>
            <a:ext cx="4953257" cy="815339"/>
          </a:xfrm>
          <a:prstGeom prst="rect">
            <a:avLst/>
          </a:prstGeom>
        </p:spPr>
        <p:txBody>
          <a:bodyPr anchor="t" rtlCol="false" tIns="0" lIns="0" bIns="0" rIns="0">
            <a:spAutoFit/>
          </a:bodyPr>
          <a:lstStyle/>
          <a:p>
            <a:pPr algn="l">
              <a:lnSpc>
                <a:spcPts val="3360"/>
              </a:lnSpc>
              <a:spcBef>
                <a:spcPct val="0"/>
              </a:spcBef>
            </a:pPr>
            <a:r>
              <a:rPr lang="en-US" sz="2400">
                <a:solidFill>
                  <a:srgbClr val="000000"/>
                </a:solidFill>
                <a:latin typeface="Montserrat"/>
                <a:ea typeface="Montserrat"/>
                <a:cs typeface="Montserrat"/>
                <a:sym typeface="Montserrat"/>
              </a:rPr>
              <a:t>ánh xạ dữ liệu đầu vào thành các cặp khóa/giá trị trung gian.</a:t>
            </a:r>
          </a:p>
        </p:txBody>
      </p:sp>
      <p:sp>
        <p:nvSpPr>
          <p:cNvPr name="TextBox 17" id="17"/>
          <p:cNvSpPr txBox="true"/>
          <p:nvPr/>
        </p:nvSpPr>
        <p:spPr>
          <a:xfrm rot="0">
            <a:off x="10256424" y="6638657"/>
            <a:ext cx="7623675" cy="815340"/>
          </a:xfrm>
          <a:prstGeom prst="rect">
            <a:avLst/>
          </a:prstGeom>
        </p:spPr>
        <p:txBody>
          <a:bodyPr anchor="t" rtlCol="false" tIns="0" lIns="0" bIns="0" rIns="0">
            <a:spAutoFit/>
          </a:bodyPr>
          <a:lstStyle/>
          <a:p>
            <a:pPr algn="l">
              <a:lnSpc>
                <a:spcPts val="3360"/>
              </a:lnSpc>
              <a:spcBef>
                <a:spcPct val="0"/>
              </a:spcBef>
            </a:pPr>
            <a:r>
              <a:rPr lang="en-US" sz="2400">
                <a:solidFill>
                  <a:srgbClr val="000000"/>
                </a:solidFill>
                <a:latin typeface="Montserrat"/>
                <a:ea typeface="Montserrat"/>
                <a:cs typeface="Montserrat"/>
                <a:sym typeface="Montserrat"/>
              </a:rPr>
              <a:t>tập hợp các giá trị có cùng khóa từ kết quả của hàm Map và tạo ra kết quả cuối cùng.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C71F1A"/>
        </a:solidFill>
      </p:bgPr>
    </p:bg>
    <p:spTree>
      <p:nvGrpSpPr>
        <p:cNvPr id="1" name=""/>
        <p:cNvGrpSpPr/>
        <p:nvPr/>
      </p:nvGrpSpPr>
      <p:grpSpPr>
        <a:xfrm>
          <a:off x="0" y="0"/>
          <a:ext cx="0" cy="0"/>
          <a:chOff x="0" y="0"/>
          <a:chExt cx="0" cy="0"/>
        </a:xfrm>
      </p:grpSpPr>
      <p:sp>
        <p:nvSpPr>
          <p:cNvPr name="TextBox 2" id="2"/>
          <p:cNvSpPr txBox="true"/>
          <p:nvPr/>
        </p:nvSpPr>
        <p:spPr>
          <a:xfrm rot="0">
            <a:off x="1028700" y="7445413"/>
            <a:ext cx="12950756" cy="2841624"/>
          </a:xfrm>
          <a:prstGeom prst="rect">
            <a:avLst/>
          </a:prstGeom>
        </p:spPr>
        <p:txBody>
          <a:bodyPr anchor="t" rtlCol="false" tIns="0" lIns="0" bIns="0" rIns="0">
            <a:spAutoFit/>
          </a:bodyPr>
          <a:lstStyle/>
          <a:p>
            <a:pPr algn="l">
              <a:lnSpc>
                <a:spcPts val="19999"/>
              </a:lnSpc>
            </a:pPr>
            <a:r>
              <a:rPr lang="en-US" sz="24999">
                <a:solidFill>
                  <a:srgbClr val="EEEEEE"/>
                </a:solidFill>
                <a:latin typeface="Anton"/>
                <a:ea typeface="Anton"/>
                <a:cs typeface="Anton"/>
                <a:sym typeface="Anton"/>
              </a:rPr>
              <a:t>kmeans</a:t>
            </a:r>
          </a:p>
        </p:txBody>
      </p:sp>
      <p:sp>
        <p:nvSpPr>
          <p:cNvPr name="Freeform 3" id="3"/>
          <p:cNvSpPr/>
          <p:nvPr/>
        </p:nvSpPr>
        <p:spPr>
          <a:xfrm flipH="false" flipV="false" rot="5400000">
            <a:off x="4000500" y="-4000500"/>
            <a:ext cx="10287000" cy="18288000"/>
          </a:xfrm>
          <a:custGeom>
            <a:avLst/>
            <a:gdLst/>
            <a:ahLst/>
            <a:cxnLst/>
            <a:rect r="r" b="b" t="t" l="l"/>
            <a:pathLst>
              <a:path h="18288000" w="10287000">
                <a:moveTo>
                  <a:pt x="0" y="0"/>
                </a:moveTo>
                <a:lnTo>
                  <a:pt x="10287000" y="0"/>
                </a:lnTo>
                <a:lnTo>
                  <a:pt x="10287000" y="18288000"/>
                </a:lnTo>
                <a:lnTo>
                  <a:pt x="0" y="18288000"/>
                </a:lnTo>
                <a:lnTo>
                  <a:pt x="0" y="0"/>
                </a:lnTo>
                <a:close/>
              </a:path>
            </a:pathLst>
          </a:custGeom>
          <a:blipFill>
            <a:blip r:embed="rId2"/>
            <a:stretch>
              <a:fillRect l="-104240" t="0" r="-258254" b="-25198"/>
            </a:stretch>
          </a:blipFill>
        </p:spPr>
      </p:sp>
      <p:grpSp>
        <p:nvGrpSpPr>
          <p:cNvPr name="Group 4" id="4"/>
          <p:cNvGrpSpPr/>
          <p:nvPr/>
        </p:nvGrpSpPr>
        <p:grpSpPr>
          <a:xfrm rot="0">
            <a:off x="11331936" y="3771136"/>
            <a:ext cx="5927364" cy="5911631"/>
            <a:chOff x="0" y="0"/>
            <a:chExt cx="1004178" cy="1001512"/>
          </a:xfrm>
        </p:grpSpPr>
        <p:sp>
          <p:nvSpPr>
            <p:cNvPr name="Freeform 5" id="5"/>
            <p:cNvSpPr/>
            <p:nvPr/>
          </p:nvSpPr>
          <p:spPr>
            <a:xfrm flipH="false" flipV="false" rot="0">
              <a:off x="0" y="0"/>
              <a:ext cx="1004178" cy="1001512"/>
            </a:xfrm>
            <a:custGeom>
              <a:avLst/>
              <a:gdLst/>
              <a:ahLst/>
              <a:cxnLst/>
              <a:rect r="r" b="b" t="t" l="l"/>
              <a:pathLst>
                <a:path h="1001512" w="1004178">
                  <a:moveTo>
                    <a:pt x="0" y="0"/>
                  </a:moveTo>
                  <a:lnTo>
                    <a:pt x="1004178" y="0"/>
                  </a:lnTo>
                  <a:lnTo>
                    <a:pt x="1004178" y="1001512"/>
                  </a:lnTo>
                  <a:lnTo>
                    <a:pt x="0" y="1001512"/>
                  </a:lnTo>
                  <a:close/>
                </a:path>
              </a:pathLst>
            </a:custGeom>
            <a:blipFill>
              <a:blip r:embed="rId3"/>
              <a:stretch>
                <a:fillRect l="-19962" t="-19450" r="-37076" b="-8876"/>
              </a:stretch>
            </a:blipFill>
          </p:spPr>
        </p:sp>
      </p:grpSp>
      <p:sp>
        <p:nvSpPr>
          <p:cNvPr name="Freeform 6" id="6"/>
          <p:cNvSpPr/>
          <p:nvPr/>
        </p:nvSpPr>
        <p:spPr>
          <a:xfrm flipH="false" flipV="false" rot="0">
            <a:off x="1028700" y="4081414"/>
            <a:ext cx="463747" cy="533042"/>
          </a:xfrm>
          <a:custGeom>
            <a:avLst/>
            <a:gdLst/>
            <a:ahLst/>
            <a:cxnLst/>
            <a:rect r="r" b="b" t="t" l="l"/>
            <a:pathLst>
              <a:path h="533042" w="463747">
                <a:moveTo>
                  <a:pt x="0" y="0"/>
                </a:moveTo>
                <a:lnTo>
                  <a:pt x="463747" y="0"/>
                </a:lnTo>
                <a:lnTo>
                  <a:pt x="463747" y="533043"/>
                </a:lnTo>
                <a:lnTo>
                  <a:pt x="0" y="533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7" id="7"/>
          <p:cNvSpPr/>
          <p:nvPr/>
        </p:nvSpPr>
        <p:spPr>
          <a:xfrm flipV="true">
            <a:off x="1028700" y="3890337"/>
            <a:ext cx="9550761" cy="843"/>
          </a:xfrm>
          <a:prstGeom prst="line">
            <a:avLst/>
          </a:prstGeom>
          <a:ln cap="flat" w="9525">
            <a:solidFill>
              <a:srgbClr val="EEEEEE"/>
            </a:solidFill>
            <a:prstDash val="solid"/>
            <a:headEnd type="none" len="sm" w="sm"/>
            <a:tailEnd type="none" len="sm" w="sm"/>
          </a:ln>
        </p:spPr>
      </p:sp>
      <p:sp>
        <p:nvSpPr>
          <p:cNvPr name="TextBox 8" id="8"/>
          <p:cNvSpPr txBox="true"/>
          <p:nvPr/>
        </p:nvSpPr>
        <p:spPr>
          <a:xfrm rot="0">
            <a:off x="1028700" y="2106883"/>
            <a:ext cx="13119100" cy="1234440"/>
          </a:xfrm>
          <a:prstGeom prst="rect">
            <a:avLst/>
          </a:prstGeom>
        </p:spPr>
        <p:txBody>
          <a:bodyPr anchor="t" rtlCol="false" tIns="0" lIns="0" bIns="0" rIns="0">
            <a:spAutoFit/>
          </a:bodyPr>
          <a:lstStyle/>
          <a:p>
            <a:pPr algn="l">
              <a:lnSpc>
                <a:spcPts val="3359"/>
              </a:lnSpc>
            </a:pPr>
            <a:r>
              <a:rPr lang="en-US" sz="2399">
                <a:solidFill>
                  <a:srgbClr val="EEEEEE"/>
                </a:solidFill>
                <a:latin typeface="Montserrat"/>
                <a:ea typeface="Montserrat"/>
                <a:cs typeface="Montserrat"/>
                <a:sym typeface="Montserrat"/>
              </a:rPr>
              <a:t>Thuật toán K-Means được sử dụng phổ biến trong bài toán phân cụm (Clustering). Đây là một thuật toán học không giám sát, có mục tiêu nhóm dữ liệu thành k cụm dựa trên sự tương đồng giữa các điểm dữ liệu.</a:t>
            </a:r>
          </a:p>
        </p:txBody>
      </p:sp>
      <p:sp>
        <p:nvSpPr>
          <p:cNvPr name="TextBox 9" id="9"/>
          <p:cNvSpPr txBox="true"/>
          <p:nvPr/>
        </p:nvSpPr>
        <p:spPr>
          <a:xfrm rot="0">
            <a:off x="1826707" y="4190277"/>
            <a:ext cx="3455376" cy="424180"/>
          </a:xfrm>
          <a:prstGeom prst="rect">
            <a:avLst/>
          </a:prstGeom>
        </p:spPr>
        <p:txBody>
          <a:bodyPr anchor="t" rtlCol="false" tIns="0" lIns="0" bIns="0" rIns="0">
            <a:spAutoFit/>
          </a:bodyPr>
          <a:lstStyle/>
          <a:p>
            <a:pPr algn="l">
              <a:lnSpc>
                <a:spcPts val="3200"/>
              </a:lnSpc>
            </a:pPr>
            <a:r>
              <a:rPr lang="en-US" sz="3200">
                <a:solidFill>
                  <a:srgbClr val="FFFFFF"/>
                </a:solidFill>
                <a:latin typeface="Anton"/>
                <a:ea typeface="Anton"/>
                <a:cs typeface="Anton"/>
                <a:sym typeface="Anton"/>
              </a:rPr>
              <a:t>thực hiện</a:t>
            </a:r>
          </a:p>
        </p:txBody>
      </p:sp>
      <p:sp>
        <p:nvSpPr>
          <p:cNvPr name="TextBox 10" id="10"/>
          <p:cNvSpPr txBox="true"/>
          <p:nvPr/>
        </p:nvSpPr>
        <p:spPr>
          <a:xfrm rot="0">
            <a:off x="1028700" y="4757332"/>
            <a:ext cx="10303236" cy="1653540"/>
          </a:xfrm>
          <a:prstGeom prst="rect">
            <a:avLst/>
          </a:prstGeom>
        </p:spPr>
        <p:txBody>
          <a:bodyPr anchor="t" rtlCol="false" tIns="0" lIns="0" bIns="0" rIns="0">
            <a:spAutoFit/>
          </a:bodyPr>
          <a:lstStyle/>
          <a:p>
            <a:pPr algn="l">
              <a:lnSpc>
                <a:spcPts val="3359"/>
              </a:lnSpc>
            </a:pPr>
            <a:r>
              <a:rPr lang="en-US" sz="2399">
                <a:solidFill>
                  <a:srgbClr val="EEEEEE"/>
                </a:solidFill>
                <a:latin typeface="Montserrat"/>
                <a:ea typeface="Montserrat"/>
                <a:cs typeface="Montserrat"/>
                <a:sym typeface="Montserrat"/>
              </a:rPr>
              <a:t>Gán điểm dữ liệu cho khoảng cách đến tâm cụm là ngắn nhất.</a:t>
            </a:r>
          </a:p>
          <a:p>
            <a:pPr algn="l">
              <a:lnSpc>
                <a:spcPts val="3359"/>
              </a:lnSpc>
            </a:pPr>
            <a:r>
              <a:rPr lang="en-US" sz="2399">
                <a:solidFill>
                  <a:srgbClr val="EEEEEE"/>
                </a:solidFill>
                <a:latin typeface="Montserrat"/>
                <a:ea typeface="Montserrat"/>
                <a:cs typeface="Montserrat"/>
                <a:sym typeface="Montserrat"/>
              </a:rPr>
              <a:t>Cập nhật tâm cụm = trung bình của các điểm dữ liệu trong cụm.</a:t>
            </a:r>
          </a:p>
          <a:p>
            <a:pPr algn="l">
              <a:lnSpc>
                <a:spcPts val="3359"/>
              </a:lnSpc>
            </a:pPr>
            <a:r>
              <a:rPr lang="en-US" sz="2399">
                <a:solidFill>
                  <a:srgbClr val="EEEEEE"/>
                </a:solidFill>
                <a:latin typeface="Montserrat"/>
                <a:ea typeface="Montserrat"/>
                <a:cs typeface="Montserrat"/>
                <a:sym typeface="Montserrat"/>
              </a:rPr>
              <a:t>Lặp lại đến khi tâm cụm không còn thay đổi hoặc hội tụ.</a:t>
            </a:r>
          </a:p>
          <a:p>
            <a:pPr algn="l">
              <a:lnSpc>
                <a:spcPts val="3359"/>
              </a:lnSpc>
            </a:pPr>
          </a:p>
        </p:txBody>
      </p:sp>
      <p:sp>
        <p:nvSpPr>
          <p:cNvPr name="TextBox 11" id="11"/>
          <p:cNvSpPr txBox="true"/>
          <p:nvPr/>
        </p:nvSpPr>
        <p:spPr>
          <a:xfrm rot="0">
            <a:off x="9586582" y="990600"/>
            <a:ext cx="708551" cy="306705"/>
          </a:xfrm>
          <a:prstGeom prst="rect">
            <a:avLst/>
          </a:prstGeom>
        </p:spPr>
        <p:txBody>
          <a:bodyPr anchor="t" rtlCol="false" tIns="0" lIns="0" bIns="0" rIns="0">
            <a:spAutoFit/>
          </a:bodyPr>
          <a:lstStyle/>
          <a:p>
            <a:pPr algn="just">
              <a:lnSpc>
                <a:spcPts val="2520"/>
              </a:lnSpc>
            </a:pPr>
            <a:r>
              <a:rPr lang="en-US" sz="1800">
                <a:solidFill>
                  <a:srgbClr val="EEEEEE"/>
                </a:solidFill>
                <a:latin typeface="Montserrat"/>
                <a:ea typeface="Montserrat"/>
                <a:cs typeface="Montserrat"/>
                <a:sym typeface="Montserrat"/>
              </a:rPr>
              <a:t>2024</a:t>
            </a:r>
          </a:p>
        </p:txBody>
      </p:sp>
      <p:sp>
        <p:nvSpPr>
          <p:cNvPr name="TextBox 12" id="12"/>
          <p:cNvSpPr txBox="true"/>
          <p:nvPr/>
        </p:nvSpPr>
        <p:spPr>
          <a:xfrm rot="0">
            <a:off x="16550749" y="990600"/>
            <a:ext cx="708551" cy="306705"/>
          </a:xfrm>
          <a:prstGeom prst="rect">
            <a:avLst/>
          </a:prstGeom>
        </p:spPr>
        <p:txBody>
          <a:bodyPr anchor="t" rtlCol="false" tIns="0" lIns="0" bIns="0" rIns="0">
            <a:spAutoFit/>
          </a:bodyPr>
          <a:lstStyle/>
          <a:p>
            <a:pPr algn="r">
              <a:lnSpc>
                <a:spcPts val="2520"/>
              </a:lnSpc>
            </a:pPr>
            <a:r>
              <a:rPr lang="en-US" sz="1800">
                <a:solidFill>
                  <a:srgbClr val="EEEEEE"/>
                </a:solidFill>
                <a:latin typeface="Montserrat"/>
                <a:ea typeface="Montserrat"/>
                <a:cs typeface="Montserrat"/>
                <a:sym typeface="Montserrat"/>
              </a:rPr>
              <a:t>(07)</a:t>
            </a:r>
          </a:p>
        </p:txBody>
      </p:sp>
      <p:sp>
        <p:nvSpPr>
          <p:cNvPr name="TextBox 13" id="13"/>
          <p:cNvSpPr txBox="true"/>
          <p:nvPr/>
        </p:nvSpPr>
        <p:spPr>
          <a:xfrm rot="0">
            <a:off x="1028700" y="990600"/>
            <a:ext cx="4608680" cy="306705"/>
          </a:xfrm>
          <a:prstGeom prst="rect">
            <a:avLst/>
          </a:prstGeom>
        </p:spPr>
        <p:txBody>
          <a:bodyPr anchor="t" rtlCol="false" tIns="0" lIns="0" bIns="0" rIns="0">
            <a:spAutoFit/>
          </a:bodyPr>
          <a:lstStyle/>
          <a:p>
            <a:pPr algn="just">
              <a:lnSpc>
                <a:spcPts val="2520"/>
              </a:lnSpc>
            </a:pPr>
            <a:r>
              <a:rPr lang="en-US" sz="1800">
                <a:solidFill>
                  <a:srgbClr val="EEEEEE"/>
                </a:solidFill>
                <a:latin typeface="Montserrat"/>
                <a:ea typeface="Montserrat"/>
                <a:cs typeface="Montserrat"/>
                <a:sym typeface="Montserrat"/>
              </a:rPr>
              <a:t>VITAMIN TRI THỨC</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grpSp>
        <p:nvGrpSpPr>
          <p:cNvPr name="Group 2" id="2"/>
          <p:cNvGrpSpPr/>
          <p:nvPr/>
        </p:nvGrpSpPr>
        <p:grpSpPr>
          <a:xfrm rot="0">
            <a:off x="1028700" y="5736216"/>
            <a:ext cx="6461819" cy="706988"/>
            <a:chOff x="0" y="0"/>
            <a:chExt cx="8615759" cy="942651"/>
          </a:xfrm>
        </p:grpSpPr>
        <p:sp>
          <p:nvSpPr>
            <p:cNvPr name="Freeform 3" id="3"/>
            <p:cNvSpPr/>
            <p:nvPr/>
          </p:nvSpPr>
          <p:spPr>
            <a:xfrm flipH="false" flipV="false" rot="0">
              <a:off x="0" y="0"/>
              <a:ext cx="661988" cy="760905"/>
            </a:xfrm>
            <a:custGeom>
              <a:avLst/>
              <a:gdLst/>
              <a:ahLst/>
              <a:cxnLst/>
              <a:rect r="r" b="b" t="t" l="l"/>
              <a:pathLst>
                <a:path h="760905" w="661988">
                  <a:moveTo>
                    <a:pt x="0" y="0"/>
                  </a:moveTo>
                  <a:lnTo>
                    <a:pt x="661988" y="0"/>
                  </a:lnTo>
                  <a:lnTo>
                    <a:pt x="661988" y="760905"/>
                  </a:lnTo>
                  <a:lnTo>
                    <a:pt x="0" y="7609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54165" y="85725"/>
              <a:ext cx="7561593" cy="856926"/>
            </a:xfrm>
            <a:prstGeom prst="rect">
              <a:avLst/>
            </a:prstGeom>
          </p:spPr>
          <p:txBody>
            <a:bodyPr anchor="t" rtlCol="false" tIns="0" lIns="0" bIns="0" rIns="0">
              <a:spAutoFit/>
            </a:bodyPr>
            <a:lstStyle/>
            <a:p>
              <a:pPr algn="l">
                <a:lnSpc>
                  <a:spcPts val="4700"/>
                </a:lnSpc>
              </a:pPr>
              <a:r>
                <a:rPr lang="en-US" sz="4700">
                  <a:solidFill>
                    <a:srgbClr val="111111"/>
                  </a:solidFill>
                  <a:latin typeface="Anton"/>
                  <a:ea typeface="Anton"/>
                  <a:cs typeface="Anton"/>
                  <a:sym typeface="Anton"/>
                </a:rPr>
                <a:t>Ảnh</a:t>
              </a:r>
            </a:p>
          </p:txBody>
        </p:sp>
      </p:grpSp>
      <p:sp>
        <p:nvSpPr>
          <p:cNvPr name="Freeform 5" id="5"/>
          <p:cNvSpPr/>
          <p:nvPr/>
        </p:nvSpPr>
        <p:spPr>
          <a:xfrm flipH="false" flipV="false" rot="0">
            <a:off x="8343556" y="3644015"/>
            <a:ext cx="8915744" cy="5220284"/>
          </a:xfrm>
          <a:custGeom>
            <a:avLst/>
            <a:gdLst/>
            <a:ahLst/>
            <a:cxnLst/>
            <a:rect r="r" b="b" t="t" l="l"/>
            <a:pathLst>
              <a:path h="5220284" w="8915744">
                <a:moveTo>
                  <a:pt x="0" y="0"/>
                </a:moveTo>
                <a:lnTo>
                  <a:pt x="8915744" y="0"/>
                </a:lnTo>
                <a:lnTo>
                  <a:pt x="8915744" y="5220284"/>
                </a:lnTo>
                <a:lnTo>
                  <a:pt x="0" y="5220284"/>
                </a:lnTo>
                <a:lnTo>
                  <a:pt x="0" y="0"/>
                </a:lnTo>
                <a:close/>
              </a:path>
            </a:pathLst>
          </a:custGeom>
          <a:blipFill>
            <a:blip r:embed="rId4"/>
            <a:stretch>
              <a:fillRect l="0" t="0" r="0" b="0"/>
            </a:stretch>
          </a:blipFill>
        </p:spPr>
      </p:sp>
      <p:sp>
        <p:nvSpPr>
          <p:cNvPr name="TextBox 6" id="6"/>
          <p:cNvSpPr txBox="true"/>
          <p:nvPr/>
        </p:nvSpPr>
        <p:spPr>
          <a:xfrm rot="0">
            <a:off x="1028700" y="2339294"/>
            <a:ext cx="12134560" cy="1457325"/>
          </a:xfrm>
          <a:prstGeom prst="rect">
            <a:avLst/>
          </a:prstGeom>
        </p:spPr>
        <p:txBody>
          <a:bodyPr anchor="t" rtlCol="false" tIns="0" lIns="0" bIns="0" rIns="0">
            <a:spAutoFit/>
          </a:bodyPr>
          <a:lstStyle/>
          <a:p>
            <a:pPr algn="l">
              <a:lnSpc>
                <a:spcPts val="11399"/>
              </a:lnSpc>
            </a:pPr>
            <a:r>
              <a:rPr lang="en-US" sz="9999">
                <a:solidFill>
                  <a:srgbClr val="C71F1A"/>
                </a:solidFill>
                <a:latin typeface="Anton"/>
                <a:ea typeface="Anton"/>
                <a:cs typeface="Anton"/>
                <a:sym typeface="Anton"/>
              </a:rPr>
              <a:t>phân cụm hình ảnh</a:t>
            </a:r>
          </a:p>
        </p:txBody>
      </p:sp>
      <p:sp>
        <p:nvSpPr>
          <p:cNvPr name="TextBox 7" id="7"/>
          <p:cNvSpPr txBox="true"/>
          <p:nvPr/>
        </p:nvSpPr>
        <p:spPr>
          <a:xfrm rot="0">
            <a:off x="1028700" y="6785357"/>
            <a:ext cx="6067280" cy="1234440"/>
          </a:xfrm>
          <a:prstGeom prst="rect">
            <a:avLst/>
          </a:prstGeom>
        </p:spPr>
        <p:txBody>
          <a:bodyPr anchor="t" rtlCol="false" tIns="0" lIns="0" bIns="0" rIns="0">
            <a:spAutoFit/>
          </a:bodyPr>
          <a:lstStyle/>
          <a:p>
            <a:pPr algn="l">
              <a:lnSpc>
                <a:spcPts val="3359"/>
              </a:lnSpc>
            </a:pPr>
            <a:r>
              <a:rPr lang="en-US" sz="2399">
                <a:solidFill>
                  <a:srgbClr val="111111"/>
                </a:solidFill>
                <a:latin typeface="Montserrat"/>
                <a:ea typeface="Montserrat"/>
                <a:cs typeface="Montserrat"/>
                <a:sym typeface="Montserrat"/>
              </a:rPr>
              <a:t>Ảnh là một ma trận điểm ảnh (R, G, B).</a:t>
            </a:r>
          </a:p>
          <a:p>
            <a:pPr algn="l">
              <a:lnSpc>
                <a:spcPts val="3359"/>
              </a:lnSpc>
            </a:pPr>
            <a:r>
              <a:rPr lang="en-US" sz="2399">
                <a:solidFill>
                  <a:srgbClr val="111111"/>
                </a:solidFill>
                <a:latin typeface="Montserrat"/>
                <a:ea typeface="Montserrat"/>
                <a:cs typeface="Montserrat"/>
                <a:sym typeface="Montserrat"/>
              </a:rPr>
              <a:t>Mỗi điểm ảnh là một vector đặc trưng [R, G, B]</a:t>
            </a:r>
          </a:p>
        </p:txBody>
      </p:sp>
      <p:sp>
        <p:nvSpPr>
          <p:cNvPr name="TextBox 8" id="8"/>
          <p:cNvSpPr txBox="true"/>
          <p:nvPr/>
        </p:nvSpPr>
        <p:spPr>
          <a:xfrm rot="0">
            <a:off x="1028700" y="3984372"/>
            <a:ext cx="7550867" cy="607425"/>
          </a:xfrm>
          <a:prstGeom prst="rect">
            <a:avLst/>
          </a:prstGeom>
        </p:spPr>
        <p:txBody>
          <a:bodyPr anchor="t" rtlCol="false" tIns="0" lIns="0" bIns="0" rIns="0">
            <a:spAutoFit/>
          </a:bodyPr>
          <a:lstStyle/>
          <a:p>
            <a:pPr algn="l">
              <a:lnSpc>
                <a:spcPts val="4608"/>
              </a:lnSpc>
            </a:pPr>
            <a:r>
              <a:rPr lang="en-US" sz="4608">
                <a:solidFill>
                  <a:srgbClr val="111111"/>
                </a:solidFill>
                <a:latin typeface="Anton"/>
                <a:ea typeface="Anton"/>
                <a:cs typeface="Anton"/>
                <a:sym typeface="Anton"/>
              </a:rPr>
              <a:t>sử dụng kmeans mapreduce</a:t>
            </a:r>
          </a:p>
        </p:txBody>
      </p:sp>
      <p:grpSp>
        <p:nvGrpSpPr>
          <p:cNvPr name="Group 9" id="9"/>
          <p:cNvGrpSpPr/>
          <p:nvPr/>
        </p:nvGrpSpPr>
        <p:grpSpPr>
          <a:xfrm rot="0">
            <a:off x="1028700" y="1028700"/>
            <a:ext cx="16230600" cy="268605"/>
            <a:chOff x="0" y="0"/>
            <a:chExt cx="21640800" cy="358140"/>
          </a:xfrm>
        </p:grpSpPr>
        <p:sp>
          <p:nvSpPr>
            <p:cNvPr name="TextBox 10" id="10"/>
            <p:cNvSpPr txBox="true"/>
            <p:nvPr/>
          </p:nvSpPr>
          <p:spPr>
            <a:xfrm rot="0">
              <a:off x="0" y="-38100"/>
              <a:ext cx="6144907" cy="396240"/>
            </a:xfrm>
            <a:prstGeom prst="rect">
              <a:avLst/>
            </a:prstGeom>
          </p:spPr>
          <p:txBody>
            <a:bodyPr anchor="t" rtlCol="false" tIns="0" lIns="0" bIns="0" rIns="0">
              <a:spAutoFit/>
            </a:bodyPr>
            <a:lstStyle/>
            <a:p>
              <a:pPr algn="just">
                <a:lnSpc>
                  <a:spcPts val="2520"/>
                </a:lnSpc>
              </a:pPr>
              <a:r>
                <a:rPr lang="en-US" sz="1800">
                  <a:solidFill>
                    <a:srgbClr val="111111"/>
                  </a:solidFill>
                  <a:latin typeface="Montserrat"/>
                  <a:ea typeface="Montserrat"/>
                  <a:cs typeface="Montserrat"/>
                  <a:sym typeface="Montserrat"/>
                </a:rPr>
                <a:t>VITAMIN TRI THỨC</a:t>
              </a:r>
            </a:p>
          </p:txBody>
        </p:sp>
        <p:sp>
          <p:nvSpPr>
            <p:cNvPr name="TextBox 11" id="11"/>
            <p:cNvSpPr txBox="true"/>
            <p:nvPr/>
          </p:nvSpPr>
          <p:spPr>
            <a:xfrm rot="0">
              <a:off x="11410510" y="-38100"/>
              <a:ext cx="944735" cy="396240"/>
            </a:xfrm>
            <a:prstGeom prst="rect">
              <a:avLst/>
            </a:prstGeom>
          </p:spPr>
          <p:txBody>
            <a:bodyPr anchor="t" rtlCol="false" tIns="0" lIns="0" bIns="0" rIns="0">
              <a:spAutoFit/>
            </a:bodyPr>
            <a:lstStyle/>
            <a:p>
              <a:pPr algn="just">
                <a:lnSpc>
                  <a:spcPts val="2520"/>
                </a:lnSpc>
              </a:pPr>
              <a:r>
                <a:rPr lang="en-US" sz="1800">
                  <a:solidFill>
                    <a:srgbClr val="111111"/>
                  </a:solidFill>
                  <a:latin typeface="Montserrat"/>
                  <a:ea typeface="Montserrat"/>
                  <a:cs typeface="Montserrat"/>
                  <a:sym typeface="Montserrat"/>
                </a:rPr>
                <a:t>2024</a:t>
              </a:r>
            </a:p>
          </p:txBody>
        </p:sp>
        <p:sp>
          <p:nvSpPr>
            <p:cNvPr name="TextBox 12" id="12"/>
            <p:cNvSpPr txBox="true"/>
            <p:nvPr/>
          </p:nvSpPr>
          <p:spPr>
            <a:xfrm rot="0">
              <a:off x="20696065" y="-38100"/>
              <a:ext cx="944735" cy="396240"/>
            </a:xfrm>
            <a:prstGeom prst="rect">
              <a:avLst/>
            </a:prstGeom>
          </p:spPr>
          <p:txBody>
            <a:bodyPr anchor="t" rtlCol="false" tIns="0" lIns="0" bIns="0" rIns="0">
              <a:spAutoFit/>
            </a:bodyPr>
            <a:lstStyle/>
            <a:p>
              <a:pPr algn="r">
                <a:lnSpc>
                  <a:spcPts val="2520"/>
                </a:lnSpc>
              </a:pPr>
              <a:r>
                <a:rPr lang="en-US" sz="1800">
                  <a:solidFill>
                    <a:srgbClr val="C71F1A"/>
                  </a:solidFill>
                  <a:latin typeface="Montserrat"/>
                  <a:ea typeface="Montserrat"/>
                  <a:cs typeface="Montserrat"/>
                  <a:sym typeface="Montserrat"/>
                </a:rPr>
                <a:t>(08)</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6744506" y="3768642"/>
            <a:ext cx="10514794" cy="4968240"/>
          </a:xfrm>
          <a:custGeom>
            <a:avLst/>
            <a:gdLst/>
            <a:ahLst/>
            <a:cxnLst/>
            <a:rect r="r" b="b" t="t" l="l"/>
            <a:pathLst>
              <a:path h="4968240" w="10514794">
                <a:moveTo>
                  <a:pt x="0" y="0"/>
                </a:moveTo>
                <a:lnTo>
                  <a:pt x="10514794" y="0"/>
                </a:lnTo>
                <a:lnTo>
                  <a:pt x="10514794" y="4968240"/>
                </a:lnTo>
                <a:lnTo>
                  <a:pt x="0" y="4968240"/>
                </a:lnTo>
                <a:lnTo>
                  <a:pt x="0" y="0"/>
                </a:lnTo>
                <a:close/>
              </a:path>
            </a:pathLst>
          </a:custGeom>
          <a:blipFill>
            <a:blip r:embed="rId2"/>
            <a:stretch>
              <a:fillRect l="0" t="0" r="0" b="0"/>
            </a:stretch>
          </a:blipFill>
        </p:spPr>
      </p:sp>
      <p:grpSp>
        <p:nvGrpSpPr>
          <p:cNvPr name="Group 3" id="3"/>
          <p:cNvGrpSpPr/>
          <p:nvPr/>
        </p:nvGrpSpPr>
        <p:grpSpPr>
          <a:xfrm rot="0">
            <a:off x="1028700" y="1028700"/>
            <a:ext cx="16230600" cy="268605"/>
            <a:chOff x="0" y="0"/>
            <a:chExt cx="21640800" cy="358140"/>
          </a:xfrm>
        </p:grpSpPr>
        <p:sp>
          <p:nvSpPr>
            <p:cNvPr name="TextBox 4" id="4"/>
            <p:cNvSpPr txBox="true"/>
            <p:nvPr/>
          </p:nvSpPr>
          <p:spPr>
            <a:xfrm rot="0">
              <a:off x="0" y="-38100"/>
              <a:ext cx="6144907" cy="396240"/>
            </a:xfrm>
            <a:prstGeom prst="rect">
              <a:avLst/>
            </a:prstGeom>
          </p:spPr>
          <p:txBody>
            <a:bodyPr anchor="t" rtlCol="false" tIns="0" lIns="0" bIns="0" rIns="0">
              <a:spAutoFit/>
            </a:bodyPr>
            <a:lstStyle/>
            <a:p>
              <a:pPr algn="just">
                <a:lnSpc>
                  <a:spcPts val="2520"/>
                </a:lnSpc>
              </a:pPr>
              <a:r>
                <a:rPr lang="en-US" sz="1800">
                  <a:solidFill>
                    <a:srgbClr val="111111"/>
                  </a:solidFill>
                  <a:latin typeface="Montserrat"/>
                  <a:ea typeface="Montserrat"/>
                  <a:cs typeface="Montserrat"/>
                  <a:sym typeface="Montserrat"/>
                </a:rPr>
                <a:t>VITAMIN TRI THỨC</a:t>
              </a:r>
            </a:p>
          </p:txBody>
        </p:sp>
        <p:sp>
          <p:nvSpPr>
            <p:cNvPr name="TextBox 5" id="5"/>
            <p:cNvSpPr txBox="true"/>
            <p:nvPr/>
          </p:nvSpPr>
          <p:spPr>
            <a:xfrm rot="0">
              <a:off x="11410510" y="-38100"/>
              <a:ext cx="944735" cy="396240"/>
            </a:xfrm>
            <a:prstGeom prst="rect">
              <a:avLst/>
            </a:prstGeom>
          </p:spPr>
          <p:txBody>
            <a:bodyPr anchor="t" rtlCol="false" tIns="0" lIns="0" bIns="0" rIns="0">
              <a:spAutoFit/>
            </a:bodyPr>
            <a:lstStyle/>
            <a:p>
              <a:pPr algn="just">
                <a:lnSpc>
                  <a:spcPts val="2520"/>
                </a:lnSpc>
              </a:pPr>
              <a:r>
                <a:rPr lang="en-US" sz="1800">
                  <a:solidFill>
                    <a:srgbClr val="111111"/>
                  </a:solidFill>
                  <a:latin typeface="Montserrat"/>
                  <a:ea typeface="Montserrat"/>
                  <a:cs typeface="Montserrat"/>
                  <a:sym typeface="Montserrat"/>
                </a:rPr>
                <a:t>2024</a:t>
              </a:r>
            </a:p>
          </p:txBody>
        </p:sp>
        <p:sp>
          <p:nvSpPr>
            <p:cNvPr name="TextBox 6" id="6"/>
            <p:cNvSpPr txBox="true"/>
            <p:nvPr/>
          </p:nvSpPr>
          <p:spPr>
            <a:xfrm rot="0">
              <a:off x="20696065" y="-38100"/>
              <a:ext cx="944735" cy="396240"/>
            </a:xfrm>
            <a:prstGeom prst="rect">
              <a:avLst/>
            </a:prstGeom>
          </p:spPr>
          <p:txBody>
            <a:bodyPr anchor="t" rtlCol="false" tIns="0" lIns="0" bIns="0" rIns="0">
              <a:spAutoFit/>
            </a:bodyPr>
            <a:lstStyle/>
            <a:p>
              <a:pPr algn="r">
                <a:lnSpc>
                  <a:spcPts val="2520"/>
                </a:lnSpc>
              </a:pPr>
              <a:r>
                <a:rPr lang="en-US" sz="1800">
                  <a:solidFill>
                    <a:srgbClr val="C71F1A"/>
                  </a:solidFill>
                  <a:latin typeface="Montserrat"/>
                  <a:ea typeface="Montserrat"/>
                  <a:cs typeface="Montserrat"/>
                  <a:sym typeface="Montserrat"/>
                </a:rPr>
                <a:t>(09)</a:t>
              </a:r>
            </a:p>
          </p:txBody>
        </p:sp>
      </p:grpSp>
      <p:sp>
        <p:nvSpPr>
          <p:cNvPr name="TextBox 7" id="7"/>
          <p:cNvSpPr txBox="true"/>
          <p:nvPr/>
        </p:nvSpPr>
        <p:spPr>
          <a:xfrm rot="0">
            <a:off x="1028700" y="3730542"/>
            <a:ext cx="5491005" cy="5006340"/>
          </a:xfrm>
          <a:prstGeom prst="rect">
            <a:avLst/>
          </a:prstGeom>
        </p:spPr>
        <p:txBody>
          <a:bodyPr anchor="t" rtlCol="false" tIns="0" lIns="0" bIns="0" rIns="0">
            <a:spAutoFit/>
          </a:bodyPr>
          <a:lstStyle/>
          <a:p>
            <a:pPr algn="l" marL="518157" indent="-259078" lvl="1">
              <a:lnSpc>
                <a:spcPts val="3359"/>
              </a:lnSpc>
              <a:buFont typeface="Arial"/>
              <a:buChar char="•"/>
            </a:pPr>
            <a:r>
              <a:rPr lang="en-US" sz="2399">
                <a:solidFill>
                  <a:srgbClr val="111111"/>
                </a:solidFill>
                <a:latin typeface="Montserrat"/>
                <a:ea typeface="Montserrat"/>
                <a:cs typeface="Montserrat"/>
                <a:sym typeface="Montserrat"/>
              </a:rPr>
              <a:t>Chuyển đổi ảnh thành tập hợp điểm</a:t>
            </a:r>
          </a:p>
          <a:p>
            <a:pPr algn="l" marL="518157" indent="-259078" lvl="1">
              <a:lnSpc>
                <a:spcPts val="3359"/>
              </a:lnSpc>
              <a:buFont typeface="Arial"/>
              <a:buChar char="•"/>
            </a:pPr>
            <a:r>
              <a:rPr lang="en-US" sz="2399">
                <a:solidFill>
                  <a:srgbClr val="111111"/>
                </a:solidFill>
                <a:latin typeface="Montserrat"/>
                <a:ea typeface="Montserrat"/>
                <a:cs typeface="Montserrat"/>
                <a:sym typeface="Montserrat"/>
              </a:rPr>
              <a:t>Khởi tạo tâm cụm</a:t>
            </a:r>
          </a:p>
          <a:p>
            <a:pPr algn="l" marL="518157" indent="-259078" lvl="1">
              <a:lnSpc>
                <a:spcPts val="3359"/>
              </a:lnSpc>
              <a:buFont typeface="Arial"/>
              <a:buChar char="•"/>
            </a:pPr>
            <a:r>
              <a:rPr lang="en-US" sz="2399">
                <a:solidFill>
                  <a:srgbClr val="111111"/>
                </a:solidFill>
                <a:latin typeface="Montserrat"/>
                <a:ea typeface="Montserrat"/>
                <a:cs typeface="Montserrat"/>
                <a:sym typeface="Montserrat"/>
              </a:rPr>
              <a:t>Thực hiện MapReduce:</a:t>
            </a:r>
          </a:p>
          <a:p>
            <a:pPr algn="l" marL="1036314" indent="-345438" lvl="2">
              <a:lnSpc>
                <a:spcPts val="3359"/>
              </a:lnSpc>
              <a:buFont typeface="Arial"/>
              <a:buChar char="⚬"/>
            </a:pPr>
            <a:r>
              <a:rPr lang="en-US" sz="2399">
                <a:solidFill>
                  <a:srgbClr val="111111"/>
                </a:solidFill>
                <a:latin typeface="Montserrat"/>
                <a:ea typeface="Montserrat"/>
                <a:cs typeface="Montserrat"/>
                <a:sym typeface="Montserrat"/>
              </a:rPr>
              <a:t>Mapper: tính khoảng cách và gán điểm ứng với cụm gần nhất</a:t>
            </a:r>
          </a:p>
          <a:p>
            <a:pPr algn="l" marL="1036314" indent="-345438" lvl="2">
              <a:lnSpc>
                <a:spcPts val="3359"/>
              </a:lnSpc>
              <a:buFont typeface="Arial"/>
              <a:buChar char="⚬"/>
            </a:pPr>
            <a:r>
              <a:rPr lang="en-US" sz="2399">
                <a:solidFill>
                  <a:srgbClr val="111111"/>
                </a:solidFill>
                <a:latin typeface="Montserrat"/>
                <a:ea typeface="Montserrat"/>
                <a:cs typeface="Montserrat"/>
                <a:sym typeface="Montserrat"/>
              </a:rPr>
              <a:t>Reduce: tập hợp các điểm thuộc mỗi cụm, cập nhật tâm cụm mới</a:t>
            </a:r>
          </a:p>
          <a:p>
            <a:pPr algn="l" marL="518157" indent="-259078" lvl="1">
              <a:lnSpc>
                <a:spcPts val="3359"/>
              </a:lnSpc>
              <a:buFont typeface="Arial"/>
              <a:buChar char="•"/>
            </a:pPr>
            <a:r>
              <a:rPr lang="en-US" sz="2399">
                <a:solidFill>
                  <a:srgbClr val="111111"/>
                </a:solidFill>
                <a:latin typeface="Montserrat"/>
                <a:ea typeface="Montserrat"/>
                <a:cs typeface="Montserrat"/>
                <a:sym typeface="Montserrat"/>
              </a:rPr>
              <a:t>Lặp lại quá trình tới khi tâm cụm hội tụ</a:t>
            </a:r>
          </a:p>
        </p:txBody>
      </p:sp>
      <p:sp>
        <p:nvSpPr>
          <p:cNvPr name="TextBox 8" id="8"/>
          <p:cNvSpPr txBox="true"/>
          <p:nvPr/>
        </p:nvSpPr>
        <p:spPr>
          <a:xfrm rot="0">
            <a:off x="4133102" y="1832886"/>
            <a:ext cx="10021795" cy="1457325"/>
          </a:xfrm>
          <a:prstGeom prst="rect">
            <a:avLst/>
          </a:prstGeom>
        </p:spPr>
        <p:txBody>
          <a:bodyPr anchor="t" rtlCol="false" tIns="0" lIns="0" bIns="0" rIns="0">
            <a:spAutoFit/>
          </a:bodyPr>
          <a:lstStyle/>
          <a:p>
            <a:pPr algn="l">
              <a:lnSpc>
                <a:spcPts val="11399"/>
              </a:lnSpc>
            </a:pPr>
            <a:r>
              <a:rPr lang="en-US" sz="9999">
                <a:solidFill>
                  <a:srgbClr val="C71F1A"/>
                </a:solidFill>
                <a:latin typeface="Anton"/>
                <a:ea typeface="Anton"/>
                <a:cs typeface="Anton"/>
                <a:sym typeface="Anton"/>
              </a:rPr>
              <a:t>phân cụm hình ảnh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DAGYsDC0YJ4</dc:identifier>
  <dcterms:modified xsi:type="dcterms:W3CDTF">2011-08-01T06:04:30Z</dcterms:modified>
  <cp:revision>1</cp:revision>
  <dc:title>Red and White Modern Creative Portfolio Presentation</dc:title>
</cp:coreProperties>
</file>